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70" r:id="rId6"/>
    <p:sldId id="267" r:id="rId7"/>
    <p:sldId id="268" r:id="rId8"/>
    <p:sldId id="269" r:id="rId9"/>
    <p:sldId id="265" r:id="rId10"/>
    <p:sldId id="271" r:id="rId11"/>
    <p:sldId id="257" r:id="rId12"/>
    <p:sldId id="262" r:id="rId13"/>
    <p:sldId id="273" r:id="rId14"/>
    <p:sldId id="272" r:id="rId15"/>
    <p:sldId id="274" r:id="rId16"/>
    <p:sldId id="275" r:id="rId17"/>
    <p:sldId id="276" r:id="rId18"/>
    <p:sldId id="277"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480" autoAdjust="0"/>
    <p:restoredTop sz="93763" autoAdjust="0"/>
  </p:normalViewPr>
  <p:slideViewPr>
    <p:cSldViewPr snapToGrid="0">
      <p:cViewPr varScale="1">
        <p:scale>
          <a:sx n="64" d="100"/>
          <a:sy n="64" d="100"/>
        </p:scale>
        <p:origin x="40" y="1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2/3/2021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2/3/2021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2/3/2021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2/3/2021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2/3/2021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2/3/2021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2/3/2021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2/3/2021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languagetesting.com/aappl2-demo"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tms.languagetesting.com/AutomatedRPAssessment/" TargetMode="External"/><Relationship Id="rId2" Type="http://schemas.openxmlformats.org/officeDocument/2006/relationships/hyperlink" Target="https://www.languagetesting.com/aappl2-demo" TargetMode="External"/><Relationship Id="rId1" Type="http://schemas.openxmlformats.org/officeDocument/2006/relationships/slideLayout" Target="../slideLayouts/slideLayout2.xml"/><Relationship Id="rId4" Type="http://schemas.openxmlformats.org/officeDocument/2006/relationships/hyperlink" Target="https://www.youtube.com/watch?v=A-X_tM5j35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9236" y="2075504"/>
            <a:ext cx="8679915" cy="2179973"/>
          </a:xfrm>
        </p:spPr>
        <p:txBody>
          <a:bodyPr>
            <a:normAutofit fontScale="90000"/>
          </a:bodyPr>
          <a:lstStyle/>
          <a:p>
            <a:r>
              <a:rPr lang="en-US" sz="6000" dirty="0" smtClean="0"/>
              <a:t>AAPPL Test &amp; </a:t>
            </a:r>
            <a:br>
              <a:rPr lang="en-US" sz="6000" dirty="0" smtClean="0"/>
            </a:br>
            <a:r>
              <a:rPr lang="en-US" sz="6000" dirty="0" smtClean="0"/>
              <a:t>Informational Session </a:t>
            </a:r>
            <a:r>
              <a:rPr lang="en-US" dirty="0"/>
              <a:t/>
            </a:r>
            <a:br>
              <a:rPr lang="en-US" dirty="0"/>
            </a:br>
            <a:endParaRPr lang="en-US" dirty="0"/>
          </a:p>
        </p:txBody>
      </p:sp>
      <p:sp>
        <p:nvSpPr>
          <p:cNvPr id="3" name="Subtitle 2"/>
          <p:cNvSpPr>
            <a:spLocks noGrp="1"/>
          </p:cNvSpPr>
          <p:nvPr>
            <p:ph type="subTitle" idx="1"/>
          </p:nvPr>
        </p:nvSpPr>
        <p:spPr>
          <a:xfrm>
            <a:off x="1765724" y="4381051"/>
            <a:ext cx="8673427" cy="1322587"/>
          </a:xfrm>
        </p:spPr>
        <p:txBody>
          <a:bodyPr/>
          <a:lstStyle/>
          <a:p>
            <a:r>
              <a:rPr lang="en-US" dirty="0" smtClean="0"/>
              <a:t>February 1-26, 2021</a:t>
            </a:r>
            <a:endParaRPr lang="en-US" dirty="0"/>
          </a:p>
        </p:txBody>
      </p:sp>
    </p:spTree>
    <p:extLst>
      <p:ext uri="{BB962C8B-B14F-4D97-AF65-F5344CB8AC3E}">
        <p14:creationId xmlns:p14="http://schemas.microsoft.com/office/powerpoint/2010/main" val="1221939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t>
            </a:r>
            <a:br>
              <a:rPr lang="en-US" dirty="0" smtClean="0"/>
            </a:br>
            <a:r>
              <a:rPr lang="en-US" dirty="0" smtClean="0"/>
              <a:t>Demo</a:t>
            </a:r>
            <a:endParaRPr lang="en-US" dirty="0"/>
          </a:p>
        </p:txBody>
      </p:sp>
      <p:sp>
        <p:nvSpPr>
          <p:cNvPr id="4" name="Rectangle 3"/>
          <p:cNvSpPr/>
          <p:nvPr/>
        </p:nvSpPr>
        <p:spPr>
          <a:xfrm>
            <a:off x="5087258" y="2960693"/>
            <a:ext cx="6770913" cy="4585871"/>
          </a:xfrm>
          <a:prstGeom prst="rect">
            <a:avLst/>
          </a:prstGeom>
        </p:spPr>
        <p:txBody>
          <a:bodyPr wrap="square">
            <a:spAutoFit/>
          </a:bodyPr>
          <a:lstStyle/>
          <a:p>
            <a:pPr marL="342900" indent="-342900">
              <a:buFont typeface="Arial" panose="020B0604020202020204" pitchFamily="34" charset="0"/>
              <a:buChar char="•"/>
            </a:pPr>
            <a:r>
              <a:rPr lang="en-US" sz="2400" dirty="0" smtClean="0"/>
              <a:t>Teachers have been conducting in-language testing so that students could practice the following components:</a:t>
            </a:r>
          </a:p>
          <a:p>
            <a:pPr marL="457200" indent="-457200">
              <a:buAutoNum type="arabicPeriod"/>
            </a:pPr>
            <a:r>
              <a:rPr lang="en-US" sz="2400" dirty="0" smtClean="0"/>
              <a:t>Interpersonal Speaking/Listening: (30-40 minutes) (3</a:t>
            </a:r>
            <a:r>
              <a:rPr lang="en-US" sz="2400" baseline="30000" dirty="0" smtClean="0"/>
              <a:t>rd</a:t>
            </a:r>
            <a:r>
              <a:rPr lang="en-US" sz="2400" dirty="0" smtClean="0"/>
              <a:t>-8</a:t>
            </a:r>
            <a:r>
              <a:rPr lang="en-US" sz="2400" baseline="30000" dirty="0" smtClean="0"/>
              <a:t>th</a:t>
            </a:r>
            <a:r>
              <a:rPr lang="en-US" sz="2400" dirty="0" smtClean="0"/>
              <a:t> grades)</a:t>
            </a:r>
          </a:p>
          <a:p>
            <a:pPr marL="457200" indent="-457200">
              <a:buAutoNum type="arabicPeriod"/>
            </a:pPr>
            <a:r>
              <a:rPr lang="en-US" sz="2400" dirty="0" smtClean="0"/>
              <a:t>Interpretive Reading (4</a:t>
            </a:r>
            <a:r>
              <a:rPr lang="en-US" sz="2400" baseline="30000" dirty="0" smtClean="0"/>
              <a:t>th</a:t>
            </a:r>
            <a:r>
              <a:rPr lang="en-US" sz="2400" dirty="0" smtClean="0"/>
              <a:t>,5</a:t>
            </a:r>
            <a:r>
              <a:rPr lang="en-US" sz="2400" baseline="30000" dirty="0" smtClean="0"/>
              <a:t>th</a:t>
            </a:r>
            <a:r>
              <a:rPr lang="en-US" sz="2400" dirty="0" smtClean="0"/>
              <a:t>,8</a:t>
            </a:r>
            <a:r>
              <a:rPr lang="en-US" sz="2400" baseline="30000" dirty="0" smtClean="0"/>
              <a:t>th</a:t>
            </a:r>
            <a:r>
              <a:rPr lang="en-US" sz="2400" dirty="0" smtClean="0"/>
              <a:t>)</a:t>
            </a:r>
          </a:p>
          <a:p>
            <a:pPr marL="457200" indent="-457200">
              <a:buAutoNum type="arabicPeriod"/>
            </a:pPr>
            <a:r>
              <a:rPr lang="en-US" sz="2400" dirty="0" smtClean="0"/>
              <a:t>Presentational Writing (5</a:t>
            </a:r>
            <a:r>
              <a:rPr lang="en-US" sz="2400" baseline="30000" dirty="0" smtClean="0"/>
              <a:t>th</a:t>
            </a:r>
            <a:r>
              <a:rPr lang="en-US" sz="2400" dirty="0" smtClean="0"/>
              <a:t>, 6</a:t>
            </a:r>
            <a:r>
              <a:rPr lang="en-US" sz="2400" baseline="30000" dirty="0" smtClean="0"/>
              <a:t>th</a:t>
            </a:r>
            <a:r>
              <a:rPr lang="en-US" sz="2400" dirty="0" smtClean="0"/>
              <a:t>, 7</a:t>
            </a:r>
            <a:r>
              <a:rPr lang="en-US" sz="2400" baseline="30000" dirty="0" smtClean="0"/>
              <a:t>th</a:t>
            </a:r>
            <a:r>
              <a:rPr lang="en-US" sz="2400" dirty="0" smtClean="0"/>
              <a:t>, 8</a:t>
            </a:r>
            <a:r>
              <a:rPr lang="en-US" sz="2400" baseline="30000" dirty="0" smtClean="0"/>
              <a:t>th</a:t>
            </a:r>
            <a:r>
              <a:rPr lang="en-US" sz="2400" dirty="0" smtClean="0"/>
              <a:t>)</a:t>
            </a:r>
          </a:p>
          <a:p>
            <a:pPr marL="457200" indent="-457200">
              <a:buAutoNum type="arabicPeriod"/>
            </a:pPr>
            <a:endParaRPr lang="en-US" sz="2000" dirty="0" smtClean="0"/>
          </a:p>
          <a:p>
            <a:endParaRPr lang="en-US" sz="2000" dirty="0"/>
          </a:p>
          <a:p>
            <a:r>
              <a:rPr lang="en-US" sz="2000" dirty="0"/>
              <a:t> </a:t>
            </a:r>
            <a:r>
              <a:rPr lang="en-US" sz="2000" dirty="0">
                <a:hlinkClick r:id="rId2"/>
              </a:rPr>
              <a:t>AAPPL 2.0 Demos | Language Testing International</a:t>
            </a:r>
            <a:endParaRPr lang="en-US" sz="2000" dirty="0" smtClean="0"/>
          </a:p>
          <a:p>
            <a:r>
              <a:rPr lang="en-US" sz="2400" dirty="0" smtClean="0"/>
              <a:t> </a:t>
            </a:r>
          </a:p>
          <a:p>
            <a:pPr marL="457200" indent="-457200">
              <a:buAutoNum type="arabicPeriod"/>
            </a:pPr>
            <a:endParaRPr lang="en-US" sz="2000" dirty="0" smtClean="0"/>
          </a:p>
          <a:p>
            <a:pPr marL="457200" indent="-457200">
              <a:buAutoNum type="arabicPeriod"/>
            </a:pPr>
            <a:endParaRPr lang="en-US" sz="2000" dirty="0"/>
          </a:p>
        </p:txBody>
      </p:sp>
      <p:pic>
        <p:nvPicPr>
          <p:cNvPr id="5" name="Picture 4"/>
          <p:cNvPicPr>
            <a:picLocks noChangeAspect="1"/>
          </p:cNvPicPr>
          <p:nvPr/>
        </p:nvPicPr>
        <p:blipFill>
          <a:blip r:embed="rId3"/>
          <a:stretch>
            <a:fillRect/>
          </a:stretch>
        </p:blipFill>
        <p:spPr>
          <a:xfrm>
            <a:off x="5087258" y="307975"/>
            <a:ext cx="5791200" cy="2381250"/>
          </a:xfrm>
          <a:prstGeom prst="rect">
            <a:avLst/>
          </a:prstGeom>
        </p:spPr>
      </p:pic>
    </p:spTree>
    <p:extLst>
      <p:ext uri="{BB962C8B-B14F-4D97-AF65-F5344CB8AC3E}">
        <p14:creationId xmlns:p14="http://schemas.microsoft.com/office/powerpoint/2010/main" val="2129025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Tasks</a:t>
            </a:r>
            <a:r>
              <a:rPr lang="en-US" dirty="0"/>
              <a:t/>
            </a:r>
            <a:br>
              <a:rPr lang="en-US" dirty="0"/>
            </a:br>
            <a:r>
              <a:rPr lang="en-US" dirty="0" smtClean="0"/>
              <a:t>Listening/</a:t>
            </a:r>
            <a:br>
              <a:rPr lang="en-US" dirty="0" smtClean="0"/>
            </a:br>
            <a:r>
              <a:rPr lang="en-US" dirty="0" smtClean="0"/>
              <a:t>Speaking</a:t>
            </a:r>
            <a:endParaRPr lang="en-US" dirty="0"/>
          </a:p>
        </p:txBody>
      </p:sp>
      <p:pic>
        <p:nvPicPr>
          <p:cNvPr id="4" name="Picture 3"/>
          <p:cNvPicPr>
            <a:picLocks noChangeAspect="1"/>
          </p:cNvPicPr>
          <p:nvPr/>
        </p:nvPicPr>
        <p:blipFill>
          <a:blip r:embed="rId2"/>
          <a:stretch>
            <a:fillRect/>
          </a:stretch>
        </p:blipFill>
        <p:spPr>
          <a:xfrm>
            <a:off x="4520458" y="585050"/>
            <a:ext cx="7367583" cy="3529750"/>
          </a:xfrm>
          <a:prstGeom prst="rect">
            <a:avLst/>
          </a:prstGeom>
        </p:spPr>
      </p:pic>
      <p:pic>
        <p:nvPicPr>
          <p:cNvPr id="5" name="Picture 4"/>
          <p:cNvPicPr>
            <a:picLocks noChangeAspect="1"/>
          </p:cNvPicPr>
          <p:nvPr/>
        </p:nvPicPr>
        <p:blipFill>
          <a:blip r:embed="rId3"/>
          <a:stretch>
            <a:fillRect/>
          </a:stretch>
        </p:blipFill>
        <p:spPr>
          <a:xfrm>
            <a:off x="4799686" y="3595793"/>
            <a:ext cx="6942372" cy="3239773"/>
          </a:xfrm>
          <a:prstGeom prst="rect">
            <a:avLst/>
          </a:prstGeom>
        </p:spPr>
      </p:pic>
    </p:spTree>
    <p:extLst>
      <p:ext uri="{BB962C8B-B14F-4D97-AF65-F5344CB8AC3E}">
        <p14:creationId xmlns:p14="http://schemas.microsoft.com/office/powerpoint/2010/main" val="3633497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Tasks</a:t>
            </a:r>
            <a:br>
              <a:rPr lang="en-US" dirty="0" smtClean="0"/>
            </a:br>
            <a:r>
              <a:rPr lang="en-US" dirty="0" smtClean="0"/>
              <a:t>Reading </a:t>
            </a:r>
            <a:br>
              <a:rPr lang="en-US" dirty="0" smtClean="0"/>
            </a:br>
            <a:r>
              <a:rPr lang="en-US" dirty="0" smtClean="0"/>
              <a:t>(4 tasks)</a:t>
            </a:r>
            <a:endParaRPr lang="en-US" dirty="0"/>
          </a:p>
        </p:txBody>
      </p:sp>
      <p:pic>
        <p:nvPicPr>
          <p:cNvPr id="3" name="Picture 2"/>
          <p:cNvPicPr>
            <a:picLocks noChangeAspect="1"/>
          </p:cNvPicPr>
          <p:nvPr/>
        </p:nvPicPr>
        <p:blipFill>
          <a:blip r:embed="rId2"/>
          <a:stretch>
            <a:fillRect/>
          </a:stretch>
        </p:blipFill>
        <p:spPr>
          <a:xfrm>
            <a:off x="4827829" y="60915"/>
            <a:ext cx="6126390" cy="4146640"/>
          </a:xfrm>
          <a:prstGeom prst="rect">
            <a:avLst/>
          </a:prstGeom>
        </p:spPr>
      </p:pic>
      <p:pic>
        <p:nvPicPr>
          <p:cNvPr id="6" name="Picture 5"/>
          <p:cNvPicPr>
            <a:picLocks noChangeAspect="1"/>
          </p:cNvPicPr>
          <p:nvPr/>
        </p:nvPicPr>
        <p:blipFill>
          <a:blip r:embed="rId3"/>
          <a:stretch>
            <a:fillRect/>
          </a:stretch>
        </p:blipFill>
        <p:spPr>
          <a:xfrm>
            <a:off x="5405829" y="3656984"/>
            <a:ext cx="4754172" cy="3201016"/>
          </a:xfrm>
          <a:prstGeom prst="rect">
            <a:avLst/>
          </a:prstGeom>
        </p:spPr>
      </p:pic>
    </p:spTree>
    <p:extLst>
      <p:ext uri="{BB962C8B-B14F-4D97-AF65-F5344CB8AC3E}">
        <p14:creationId xmlns:p14="http://schemas.microsoft.com/office/powerpoint/2010/main" val="3769646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Tasks</a:t>
            </a:r>
            <a:br>
              <a:rPr lang="en-US" dirty="0" smtClean="0"/>
            </a:br>
            <a:r>
              <a:rPr lang="en-US" dirty="0" smtClean="0"/>
              <a:t>Writing  </a:t>
            </a:r>
            <a:endParaRPr lang="en-US" dirty="0"/>
          </a:p>
        </p:txBody>
      </p:sp>
      <p:pic>
        <p:nvPicPr>
          <p:cNvPr id="4" name="Picture 3"/>
          <p:cNvPicPr>
            <a:picLocks noChangeAspect="1"/>
          </p:cNvPicPr>
          <p:nvPr/>
        </p:nvPicPr>
        <p:blipFill>
          <a:blip r:embed="rId2"/>
          <a:stretch>
            <a:fillRect/>
          </a:stretch>
        </p:blipFill>
        <p:spPr>
          <a:xfrm>
            <a:off x="5207000" y="143731"/>
            <a:ext cx="5983514" cy="3434415"/>
          </a:xfrm>
          <a:prstGeom prst="rect">
            <a:avLst/>
          </a:prstGeom>
        </p:spPr>
      </p:pic>
      <p:pic>
        <p:nvPicPr>
          <p:cNvPr id="5" name="Picture 4"/>
          <p:cNvPicPr>
            <a:picLocks noChangeAspect="1"/>
          </p:cNvPicPr>
          <p:nvPr/>
        </p:nvPicPr>
        <p:blipFill>
          <a:blip r:embed="rId3"/>
          <a:stretch>
            <a:fillRect/>
          </a:stretch>
        </p:blipFill>
        <p:spPr>
          <a:xfrm>
            <a:off x="5903686" y="3578146"/>
            <a:ext cx="4982029" cy="3231416"/>
          </a:xfrm>
          <a:prstGeom prst="rect">
            <a:avLst/>
          </a:prstGeom>
        </p:spPr>
      </p:pic>
    </p:spTree>
    <p:extLst>
      <p:ext uri="{BB962C8B-B14F-4D97-AF65-F5344CB8AC3E}">
        <p14:creationId xmlns:p14="http://schemas.microsoft.com/office/powerpoint/2010/main" val="3476263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Tasks</a:t>
            </a:r>
            <a:br>
              <a:rPr lang="en-US" dirty="0" smtClean="0"/>
            </a:br>
            <a:r>
              <a:rPr lang="en-US" dirty="0" smtClean="0"/>
              <a:t>Writing  </a:t>
            </a:r>
            <a:endParaRPr lang="en-US" dirty="0"/>
          </a:p>
        </p:txBody>
      </p:sp>
      <p:pic>
        <p:nvPicPr>
          <p:cNvPr id="3" name="Picture 2"/>
          <p:cNvPicPr>
            <a:picLocks noChangeAspect="1"/>
          </p:cNvPicPr>
          <p:nvPr/>
        </p:nvPicPr>
        <p:blipFill>
          <a:blip r:embed="rId2"/>
          <a:stretch>
            <a:fillRect/>
          </a:stretch>
        </p:blipFill>
        <p:spPr>
          <a:xfrm>
            <a:off x="4564001" y="437086"/>
            <a:ext cx="7240482" cy="3825677"/>
          </a:xfrm>
          <a:prstGeom prst="rect">
            <a:avLst/>
          </a:prstGeom>
        </p:spPr>
      </p:pic>
      <p:pic>
        <p:nvPicPr>
          <p:cNvPr id="6" name="Picture 5"/>
          <p:cNvPicPr>
            <a:picLocks noChangeAspect="1"/>
          </p:cNvPicPr>
          <p:nvPr/>
        </p:nvPicPr>
        <p:blipFill>
          <a:blip r:embed="rId3"/>
          <a:stretch>
            <a:fillRect/>
          </a:stretch>
        </p:blipFill>
        <p:spPr>
          <a:xfrm>
            <a:off x="4822874" y="2927803"/>
            <a:ext cx="7369126" cy="2036083"/>
          </a:xfrm>
          <a:prstGeom prst="rect">
            <a:avLst/>
          </a:prstGeom>
        </p:spPr>
      </p:pic>
      <p:pic>
        <p:nvPicPr>
          <p:cNvPr id="7" name="Picture 6"/>
          <p:cNvPicPr>
            <a:picLocks noChangeAspect="1"/>
          </p:cNvPicPr>
          <p:nvPr/>
        </p:nvPicPr>
        <p:blipFill>
          <a:blip r:embed="rId4"/>
          <a:stretch>
            <a:fillRect/>
          </a:stretch>
        </p:blipFill>
        <p:spPr>
          <a:xfrm>
            <a:off x="4732892" y="4262763"/>
            <a:ext cx="6902700" cy="2657497"/>
          </a:xfrm>
          <a:prstGeom prst="rect">
            <a:avLst/>
          </a:prstGeom>
        </p:spPr>
      </p:pic>
    </p:spTree>
    <p:extLst>
      <p:ext uri="{BB962C8B-B14F-4D97-AF65-F5344CB8AC3E}">
        <p14:creationId xmlns:p14="http://schemas.microsoft.com/office/powerpoint/2010/main" val="2432074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AAPPL Sign-In &amp;</a:t>
            </a:r>
            <a:br>
              <a:rPr lang="en-US" dirty="0" smtClean="0"/>
            </a:br>
            <a:r>
              <a:rPr lang="en-US" dirty="0" smtClean="0"/>
              <a:t>test labels </a:t>
            </a:r>
            <a:endParaRPr lang="en-US" dirty="0"/>
          </a:p>
        </p:txBody>
      </p:sp>
      <p:pic>
        <p:nvPicPr>
          <p:cNvPr id="4" name="Picture 3"/>
          <p:cNvPicPr>
            <a:picLocks noChangeAspect="1"/>
          </p:cNvPicPr>
          <p:nvPr/>
        </p:nvPicPr>
        <p:blipFill>
          <a:blip r:embed="rId2"/>
          <a:stretch>
            <a:fillRect/>
          </a:stretch>
        </p:blipFill>
        <p:spPr>
          <a:xfrm>
            <a:off x="6285572" y="384542"/>
            <a:ext cx="3105171" cy="1965383"/>
          </a:xfrm>
          <a:prstGeom prst="rect">
            <a:avLst/>
          </a:prstGeom>
        </p:spPr>
      </p:pic>
      <p:sp>
        <p:nvSpPr>
          <p:cNvPr id="5" name="Rectangle 4"/>
          <p:cNvSpPr/>
          <p:nvPr/>
        </p:nvSpPr>
        <p:spPr>
          <a:xfrm>
            <a:off x="5138057" y="2253205"/>
            <a:ext cx="6096000" cy="4401205"/>
          </a:xfrm>
          <a:prstGeom prst="rect">
            <a:avLst/>
          </a:prstGeom>
        </p:spPr>
        <p:txBody>
          <a:bodyPr>
            <a:spAutoFit/>
          </a:bodyPr>
          <a:lstStyle/>
          <a:p>
            <a:endParaRPr lang="en-US" sz="2000" dirty="0">
              <a:solidFill>
                <a:srgbClr val="000000"/>
              </a:solidFill>
              <a:latin typeface="Calibri" panose="020F0502020204030204" pitchFamily="34" charset="0"/>
            </a:endParaRPr>
          </a:p>
          <a:p>
            <a:r>
              <a:rPr lang="en-US" sz="2000"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Are there security features for the AAPPL? </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Yes. The AAPPL has several test-security features. First, test takers must take an honor pledge at the beginning of each AAPPL mode. Second, they will be logged out of the test automatically if they navigate away from the test and open another program, browser window, or tab. </a:t>
            </a:r>
            <a:endParaRPr lang="en-US" dirty="0" smtClean="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Other </a:t>
            </a:r>
            <a:r>
              <a:rPr lang="en-US" dirty="0">
                <a:solidFill>
                  <a:srgbClr val="000000"/>
                </a:solidFill>
                <a:latin typeface="Calibri" panose="020F0502020204030204" pitchFamily="34" charset="0"/>
              </a:rPr>
              <a:t>features that are automatically disabled include: </a:t>
            </a:r>
            <a:endParaRPr lang="en-US" dirty="0" smtClean="0">
              <a:solidFill>
                <a:srgbClr val="000000"/>
              </a:solidFill>
              <a:latin typeface="Calibri" panose="020F0502020204030204" pitchFamily="34" charset="0"/>
            </a:endParaRPr>
          </a:p>
          <a:p>
            <a:r>
              <a:rPr lang="en-US" sz="1200" dirty="0" smtClean="0">
                <a:solidFill>
                  <a:srgbClr val="000000"/>
                </a:solidFill>
                <a:latin typeface="Calibri" panose="020F0502020204030204" pitchFamily="34" charset="0"/>
              </a:rPr>
              <a:t>For </a:t>
            </a:r>
            <a:r>
              <a:rPr lang="en-US" sz="1200" dirty="0">
                <a:solidFill>
                  <a:srgbClr val="000000"/>
                </a:solidFill>
                <a:latin typeface="Calibri" panose="020F0502020204030204" pitchFamily="34" charset="0"/>
              </a:rPr>
              <a:t>Customer Support queries, please email aapplhelp@languagetesting.com or call LTI during the hours listed on page 2. </a:t>
            </a:r>
            <a:r>
              <a:rPr lang="en-US" sz="800" dirty="0">
                <a:solidFill>
                  <a:srgbClr val="000000"/>
                </a:solidFill>
                <a:latin typeface="Calibri" panose="020F0502020204030204" pitchFamily="34" charset="0"/>
              </a:rPr>
              <a:t>Last edited 3/27/2020 4:23 PM </a:t>
            </a:r>
            <a:r>
              <a:rPr lang="en-US" sz="1200" dirty="0">
                <a:solidFill>
                  <a:srgbClr val="000000"/>
                </a:solidFill>
                <a:latin typeface="Calibri" panose="020F0502020204030204" pitchFamily="34" charset="0"/>
              </a:rPr>
              <a:t>2 </a:t>
            </a:r>
          </a:p>
          <a:p>
            <a:r>
              <a:rPr lang="en-US" dirty="0">
                <a:solidFill>
                  <a:srgbClr val="000000"/>
                </a:solidFill>
                <a:latin typeface="Courier New" panose="02070309020205020404" pitchFamily="49" charset="0"/>
              </a:rPr>
              <a:t>» </a:t>
            </a:r>
            <a:r>
              <a:rPr lang="en-US" dirty="0">
                <a:solidFill>
                  <a:srgbClr val="000000"/>
                </a:solidFill>
                <a:latin typeface="Calibri" panose="020F0502020204030204" pitchFamily="34" charset="0"/>
              </a:rPr>
              <a:t>the right-click feature of the mouse, </a:t>
            </a:r>
          </a:p>
          <a:p>
            <a:r>
              <a:rPr lang="en-US" dirty="0">
                <a:solidFill>
                  <a:srgbClr val="000000"/>
                </a:solidFill>
                <a:latin typeface="Courier New" panose="02070309020205020404" pitchFamily="49" charset="0"/>
              </a:rPr>
              <a:t>» </a:t>
            </a:r>
            <a:r>
              <a:rPr lang="en-US" dirty="0">
                <a:solidFill>
                  <a:srgbClr val="000000"/>
                </a:solidFill>
                <a:latin typeface="Calibri" panose="020F0502020204030204" pitchFamily="34" charset="0"/>
              </a:rPr>
              <a:t>the browser back button, </a:t>
            </a:r>
          </a:p>
          <a:p>
            <a:r>
              <a:rPr lang="en-US" dirty="0">
                <a:solidFill>
                  <a:srgbClr val="000000"/>
                </a:solidFill>
                <a:latin typeface="Courier New" panose="02070309020205020404" pitchFamily="49" charset="0"/>
              </a:rPr>
              <a:t>» </a:t>
            </a:r>
            <a:r>
              <a:rPr lang="en-US" dirty="0">
                <a:solidFill>
                  <a:srgbClr val="000000"/>
                </a:solidFill>
                <a:latin typeface="Calibri" panose="020F0502020204030204" pitchFamily="34" charset="0"/>
              </a:rPr>
              <a:t>the Copy, Paste, and Cut keyboard shortcuts (Ctrl + c, Ctrl + v, and Ctrl + x), </a:t>
            </a:r>
          </a:p>
          <a:p>
            <a:r>
              <a:rPr lang="en-US" dirty="0">
                <a:solidFill>
                  <a:srgbClr val="000000"/>
                </a:solidFill>
                <a:latin typeface="Courier New" panose="02070309020205020404" pitchFamily="49" charset="0"/>
              </a:rPr>
              <a:t>» </a:t>
            </a:r>
            <a:r>
              <a:rPr lang="en-US" dirty="0">
                <a:solidFill>
                  <a:srgbClr val="000000"/>
                </a:solidFill>
                <a:latin typeface="Calibri" panose="020F0502020204030204" pitchFamily="34" charset="0"/>
              </a:rPr>
              <a:t>the Google Translate browser extension, if installed. </a:t>
            </a:r>
            <a:endParaRPr lang="en-US" dirty="0"/>
          </a:p>
        </p:txBody>
      </p:sp>
    </p:spTree>
    <p:extLst>
      <p:ext uri="{BB962C8B-B14F-4D97-AF65-F5344CB8AC3E}">
        <p14:creationId xmlns:p14="http://schemas.microsoft.com/office/powerpoint/2010/main" val="2372910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Q&amp;A?</a:t>
            </a:r>
            <a:endParaRPr lang="en-US" sz="6000" dirty="0"/>
          </a:p>
        </p:txBody>
      </p:sp>
    </p:spTree>
    <p:extLst>
      <p:ext uri="{BB962C8B-B14F-4D97-AF65-F5344CB8AC3E}">
        <p14:creationId xmlns:p14="http://schemas.microsoft.com/office/powerpoint/2010/main" val="4006459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AAPPL?</a:t>
            </a:r>
            <a:endParaRPr lang="en-US" dirty="0"/>
          </a:p>
        </p:txBody>
      </p:sp>
      <p:sp>
        <p:nvSpPr>
          <p:cNvPr id="3" name="Content Placeholder 2"/>
          <p:cNvSpPr>
            <a:spLocks noGrp="1"/>
          </p:cNvSpPr>
          <p:nvPr>
            <p:ph idx="1"/>
          </p:nvPr>
        </p:nvSpPr>
        <p:spPr>
          <a:xfrm>
            <a:off x="4876800" y="647700"/>
            <a:ext cx="6591299" cy="5810250"/>
          </a:xfrm>
        </p:spPr>
        <p:txBody>
          <a:bodyPr>
            <a:normAutofit fontScale="85000" lnSpcReduction="10000"/>
          </a:bodyPr>
          <a:lstStyle/>
          <a:p>
            <a:r>
              <a:rPr lang="en-US" dirty="0" smtClean="0"/>
              <a:t>AAPPL is the ACTFL </a:t>
            </a:r>
            <a:r>
              <a:rPr lang="en-US" dirty="0"/>
              <a:t>Assessment of Performance toward Proficiency in </a:t>
            </a:r>
            <a:r>
              <a:rPr lang="en-US" dirty="0" smtClean="0"/>
              <a:t>Languages, aimed at measuring what students can do based on:</a:t>
            </a:r>
          </a:p>
          <a:p>
            <a:pPr marL="342900" indent="-342900">
              <a:buAutoNum type="alphaUcPeriod"/>
            </a:pPr>
            <a:r>
              <a:rPr lang="en-US" dirty="0" smtClean="0"/>
              <a:t>Interpersonal Speaking and Listening</a:t>
            </a:r>
          </a:p>
          <a:p>
            <a:pPr marL="342900" indent="-342900">
              <a:buAutoNum type="alphaUcPeriod"/>
            </a:pPr>
            <a:r>
              <a:rPr lang="en-US" dirty="0" smtClean="0"/>
              <a:t>Interpretive Reading</a:t>
            </a:r>
          </a:p>
          <a:p>
            <a:pPr marL="342900" indent="-342900">
              <a:buAutoNum type="alphaUcPeriod"/>
            </a:pPr>
            <a:r>
              <a:rPr lang="en-US" dirty="0" smtClean="0"/>
              <a:t>Interpretive Listening</a:t>
            </a:r>
          </a:p>
          <a:p>
            <a:pPr marL="342900" indent="-342900">
              <a:buAutoNum type="alphaUcPeriod"/>
            </a:pPr>
            <a:r>
              <a:rPr lang="en-US" dirty="0" smtClean="0"/>
              <a:t>Presentational Writing</a:t>
            </a:r>
          </a:p>
          <a:p>
            <a:r>
              <a:rPr lang="en-US" dirty="0" smtClean="0"/>
              <a:t>Each component that is tested should take students about 30-40 minutes to take, but should leave students additional make-up sessions, especially for presentational writing and interpretive reading sections. Total test for all 4 sections is about 2.5 hours.</a:t>
            </a:r>
          </a:p>
          <a:p>
            <a:r>
              <a:rPr lang="en-US" dirty="0" smtClean="0"/>
              <a:t>Scores take up to 2 weeks to receive results.</a:t>
            </a:r>
          </a:p>
          <a:p>
            <a:r>
              <a:rPr lang="en-US" dirty="0" smtClean="0"/>
              <a:t>Demos are provided for Form A (Elementary) and Form B (Secondary) </a:t>
            </a:r>
            <a:r>
              <a:rPr lang="en-US" dirty="0" smtClean="0">
                <a:hlinkClick r:id="rId2"/>
              </a:rPr>
              <a:t>https</a:t>
            </a:r>
            <a:r>
              <a:rPr lang="en-US" dirty="0">
                <a:hlinkClick r:id="rId2"/>
              </a:rPr>
              <a:t>://</a:t>
            </a:r>
            <a:r>
              <a:rPr lang="en-US" dirty="0" smtClean="0">
                <a:hlinkClick r:id="rId2"/>
              </a:rPr>
              <a:t>www.languagetesting.com/aappl2-demo</a:t>
            </a:r>
            <a:endParaRPr lang="en-US" dirty="0" smtClean="0"/>
          </a:p>
          <a:p>
            <a:r>
              <a:rPr lang="en-US" dirty="0"/>
              <a:t>Test Taking </a:t>
            </a:r>
            <a:r>
              <a:rPr lang="en-US" dirty="0" smtClean="0"/>
              <a:t>links: </a:t>
            </a:r>
            <a:r>
              <a:rPr lang="en-US" dirty="0" smtClean="0">
                <a:hlinkClick r:id="rId3"/>
              </a:rPr>
              <a:t>https</a:t>
            </a:r>
            <a:r>
              <a:rPr lang="en-US" dirty="0">
                <a:hlinkClick r:id="rId3"/>
              </a:rPr>
              <a:t>://tms.languagetesting.com/AutomatedRPAssessment</a:t>
            </a:r>
            <a:r>
              <a:rPr lang="en-US" dirty="0" smtClean="0">
                <a:hlinkClick r:id="rId3"/>
              </a:rPr>
              <a:t>/</a:t>
            </a:r>
            <a:endParaRPr lang="en-US" dirty="0" smtClean="0"/>
          </a:p>
          <a:p>
            <a:r>
              <a:rPr lang="en-US" dirty="0" smtClean="0">
                <a:hlinkClick r:id="rId4"/>
              </a:rPr>
              <a:t>https</a:t>
            </a:r>
            <a:r>
              <a:rPr lang="en-US" dirty="0">
                <a:hlinkClick r:id="rId4"/>
              </a:rPr>
              <a:t>://</a:t>
            </a:r>
            <a:r>
              <a:rPr lang="en-US" dirty="0" smtClean="0">
                <a:hlinkClick r:id="rId4"/>
              </a:rPr>
              <a:t>www.youtube.com/watch?v=A-X_tM5j35g</a:t>
            </a:r>
            <a:r>
              <a:rPr lang="en-US" dirty="0" smtClean="0"/>
              <a:t> Student Tutorial</a:t>
            </a:r>
          </a:p>
        </p:txBody>
      </p:sp>
    </p:spTree>
    <p:extLst>
      <p:ext uri="{BB962C8B-B14F-4D97-AF65-F5344CB8AC3E}">
        <p14:creationId xmlns:p14="http://schemas.microsoft.com/office/powerpoint/2010/main" val="970545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Elementary</a:t>
            </a:r>
            <a:br>
              <a:rPr lang="en-US" dirty="0" smtClean="0"/>
            </a:br>
            <a:r>
              <a:rPr lang="en-US" dirty="0" smtClean="0"/>
              <a:t>Grades 3-5</a:t>
            </a:r>
            <a:br>
              <a:rPr lang="en-US" dirty="0" smtClean="0"/>
            </a:br>
            <a:r>
              <a:rPr lang="en-US" dirty="0" smtClean="0"/>
              <a:t>(Parent/ Guardian Proctoring Topics)</a:t>
            </a:r>
            <a:endParaRPr lang="en-US" dirty="0"/>
          </a:p>
        </p:txBody>
      </p:sp>
      <p:pic>
        <p:nvPicPr>
          <p:cNvPr id="5" name="Picture 4"/>
          <p:cNvPicPr>
            <a:picLocks noChangeAspect="1"/>
          </p:cNvPicPr>
          <p:nvPr/>
        </p:nvPicPr>
        <p:blipFill>
          <a:blip r:embed="rId2"/>
          <a:stretch>
            <a:fillRect/>
          </a:stretch>
        </p:blipFill>
        <p:spPr>
          <a:xfrm>
            <a:off x="4852987" y="408702"/>
            <a:ext cx="6836520" cy="6338888"/>
          </a:xfrm>
          <a:prstGeom prst="rect">
            <a:avLst/>
          </a:prstGeom>
        </p:spPr>
      </p:pic>
    </p:spTree>
    <p:extLst>
      <p:ext uri="{BB962C8B-B14F-4D97-AF65-F5344CB8AC3E}">
        <p14:creationId xmlns:p14="http://schemas.microsoft.com/office/powerpoint/2010/main" val="1983963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 6-8 (G8 tests occur in December) </a:t>
            </a:r>
            <a:endParaRPr lang="en-US" dirty="0"/>
          </a:p>
        </p:txBody>
      </p:sp>
      <p:pic>
        <p:nvPicPr>
          <p:cNvPr id="4" name="Picture 3"/>
          <p:cNvPicPr>
            <a:picLocks noChangeAspect="1"/>
          </p:cNvPicPr>
          <p:nvPr/>
        </p:nvPicPr>
        <p:blipFill>
          <a:blip r:embed="rId2"/>
          <a:stretch>
            <a:fillRect/>
          </a:stretch>
        </p:blipFill>
        <p:spPr>
          <a:xfrm>
            <a:off x="4957762" y="137862"/>
            <a:ext cx="6224588" cy="6720138"/>
          </a:xfrm>
          <a:prstGeom prst="rect">
            <a:avLst/>
          </a:prstGeom>
        </p:spPr>
      </p:pic>
    </p:spTree>
    <p:extLst>
      <p:ext uri="{BB962C8B-B14F-4D97-AF65-F5344CB8AC3E}">
        <p14:creationId xmlns:p14="http://schemas.microsoft.com/office/powerpoint/2010/main" val="2584934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Schedule and Organization</a:t>
            </a:r>
            <a:endParaRPr lang="en-US" dirty="0"/>
          </a:p>
        </p:txBody>
      </p:sp>
      <p:pic>
        <p:nvPicPr>
          <p:cNvPr id="4" name="Picture 3"/>
          <p:cNvPicPr>
            <a:picLocks noChangeAspect="1"/>
          </p:cNvPicPr>
          <p:nvPr/>
        </p:nvPicPr>
        <p:blipFill>
          <a:blip r:embed="rId2"/>
          <a:stretch>
            <a:fillRect/>
          </a:stretch>
        </p:blipFill>
        <p:spPr>
          <a:xfrm>
            <a:off x="6767513" y="280988"/>
            <a:ext cx="2795587" cy="2345723"/>
          </a:xfrm>
          <a:prstGeom prst="rect">
            <a:avLst/>
          </a:prstGeom>
        </p:spPr>
      </p:pic>
      <p:sp>
        <p:nvSpPr>
          <p:cNvPr id="8" name="Content Placeholder 2"/>
          <p:cNvSpPr txBox="1">
            <a:spLocks/>
          </p:cNvSpPr>
          <p:nvPr/>
        </p:nvSpPr>
        <p:spPr>
          <a:xfrm>
            <a:off x="4790075" y="2852115"/>
            <a:ext cx="7126154" cy="3908504"/>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200" dirty="0" smtClean="0"/>
              <a:t>Your school administrator and teaching team have created a testing schedule that will provide the best structure and timing of the tests to ensure the more setting for your students. Students will need headphones with microphones if at school. </a:t>
            </a:r>
          </a:p>
          <a:p>
            <a:r>
              <a:rPr lang="en-US" sz="2200" dirty="0" smtClean="0"/>
              <a:t>Elementary: You will have up to 3 parts, Interpretive L/S (G3-5), Interpretive Reading (G4&amp;5) , &amp; Presentational Writing (G5)</a:t>
            </a:r>
          </a:p>
          <a:p>
            <a:r>
              <a:rPr lang="en-US" sz="2200" dirty="0" smtClean="0"/>
              <a:t>Secondary: You will have up 2 parts (Interpretive L/S, Presentational Writing (G6-7), G8: All sections, including Interpretive Listening also. </a:t>
            </a:r>
          </a:p>
          <a:p>
            <a:endParaRPr lang="en-US" sz="2400" dirty="0" smtClean="0"/>
          </a:p>
          <a:p>
            <a:pPr marL="0" indent="0">
              <a:buFont typeface="Wingdings" panose="05000000000000000000" pitchFamily="2" charset="2"/>
              <a:buNone/>
            </a:pPr>
            <a:endParaRPr lang="en-US" sz="2400" i="1" dirty="0"/>
          </a:p>
        </p:txBody>
      </p:sp>
    </p:spTree>
    <p:extLst>
      <p:ext uri="{BB962C8B-B14F-4D97-AF65-F5344CB8AC3E}">
        <p14:creationId xmlns:p14="http://schemas.microsoft.com/office/powerpoint/2010/main" val="3128968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Testing Equipment (A)</a:t>
            </a:r>
            <a:endParaRPr lang="en-US" dirty="0"/>
          </a:p>
        </p:txBody>
      </p:sp>
      <p:sp>
        <p:nvSpPr>
          <p:cNvPr id="6" name="Rectangle 5"/>
          <p:cNvSpPr/>
          <p:nvPr/>
        </p:nvSpPr>
        <p:spPr>
          <a:xfrm>
            <a:off x="4677228" y="711214"/>
            <a:ext cx="6919686" cy="5632311"/>
          </a:xfrm>
          <a:prstGeom prst="rect">
            <a:avLst/>
          </a:prstGeom>
        </p:spPr>
        <p:txBody>
          <a:bodyPr wrap="square">
            <a:spAutoFit/>
          </a:bodyPr>
          <a:lstStyle/>
          <a:p>
            <a:pPr marL="342900" indent="-342900">
              <a:buFont typeface="Arial" panose="020B0604020202020204" pitchFamily="34" charset="0"/>
              <a:buChar char="•"/>
            </a:pPr>
            <a:r>
              <a:rPr lang="en-US" sz="2400" dirty="0" smtClean="0"/>
              <a:t>Students </a:t>
            </a:r>
            <a:r>
              <a:rPr lang="en-US" sz="2400" dirty="0"/>
              <a:t>will need a computer, Internet access, and headphones or speakers. </a:t>
            </a:r>
            <a:endParaRPr lang="en-US" sz="2400" dirty="0" smtClean="0"/>
          </a:p>
          <a:p>
            <a:endParaRPr lang="en-US" sz="2400" dirty="0"/>
          </a:p>
          <a:p>
            <a:pPr marL="342900" indent="-342900">
              <a:buFont typeface="Arial" panose="020B0604020202020204" pitchFamily="34" charset="0"/>
              <a:buChar char="•"/>
            </a:pPr>
            <a:r>
              <a:rPr lang="en-US" sz="2400" dirty="0" smtClean="0"/>
              <a:t>Teachers are leading students to test out their equipment at school and with virtual academy students at home. </a:t>
            </a:r>
          </a:p>
          <a:p>
            <a:pPr lvl="1"/>
            <a:r>
              <a:rPr lang="en-US" sz="2400" dirty="0" smtClean="0"/>
              <a:t>--Students </a:t>
            </a:r>
            <a:r>
              <a:rPr lang="en-US" sz="2400" dirty="0"/>
              <a:t>will </a:t>
            </a:r>
            <a:r>
              <a:rPr lang="en-US" sz="2400" dirty="0" smtClean="0"/>
              <a:t>need </a:t>
            </a:r>
            <a:r>
              <a:rPr lang="en-US" sz="2400" dirty="0"/>
              <a:t>a microphone for the Interpersonal Listening and Speaking component to record </a:t>
            </a:r>
            <a:r>
              <a:rPr lang="en-US" sz="2400" dirty="0" smtClean="0"/>
              <a:t>their responses </a:t>
            </a:r>
            <a:r>
              <a:rPr lang="en-US" sz="2400" dirty="0"/>
              <a:t>to a virtual video-based chat partner. </a:t>
            </a:r>
            <a:endParaRPr lang="en-US" sz="2400" dirty="0" smtClean="0"/>
          </a:p>
          <a:p>
            <a:endParaRPr lang="en-US" sz="2400" dirty="0"/>
          </a:p>
          <a:p>
            <a:pPr marL="342900" indent="-342900">
              <a:buFont typeface="Arial" panose="020B0604020202020204" pitchFamily="34" charset="0"/>
              <a:buChar char="•"/>
            </a:pPr>
            <a:r>
              <a:rPr lang="en-US" sz="2400" dirty="0" smtClean="0"/>
              <a:t>Most </a:t>
            </a:r>
            <a:r>
              <a:rPr lang="en-US" sz="2400" dirty="0"/>
              <a:t>computers these days already have such features, which means you probably won't need to get any new equipment. </a:t>
            </a:r>
            <a:endParaRPr lang="en-US" sz="2400" dirty="0" smtClean="0"/>
          </a:p>
          <a:p>
            <a:endParaRPr lang="en-US" sz="2400" dirty="0"/>
          </a:p>
        </p:txBody>
      </p:sp>
      <p:pic>
        <p:nvPicPr>
          <p:cNvPr id="7" name="Picture 6"/>
          <p:cNvPicPr>
            <a:picLocks noChangeAspect="1"/>
          </p:cNvPicPr>
          <p:nvPr/>
        </p:nvPicPr>
        <p:blipFill>
          <a:blip r:embed="rId2"/>
          <a:stretch>
            <a:fillRect/>
          </a:stretch>
        </p:blipFill>
        <p:spPr>
          <a:xfrm>
            <a:off x="2082017" y="308669"/>
            <a:ext cx="1114425" cy="1095375"/>
          </a:xfrm>
          <a:prstGeom prst="rect">
            <a:avLst/>
          </a:prstGeom>
        </p:spPr>
      </p:pic>
    </p:spTree>
    <p:extLst>
      <p:ext uri="{BB962C8B-B14F-4D97-AF65-F5344CB8AC3E}">
        <p14:creationId xmlns:p14="http://schemas.microsoft.com/office/powerpoint/2010/main" val="524842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Testing Equipment (B)</a:t>
            </a:r>
            <a:endParaRPr lang="en-US" dirty="0"/>
          </a:p>
        </p:txBody>
      </p:sp>
      <p:pic>
        <p:nvPicPr>
          <p:cNvPr id="5" name="Picture 4"/>
          <p:cNvPicPr>
            <a:picLocks noChangeAspect="1"/>
          </p:cNvPicPr>
          <p:nvPr/>
        </p:nvPicPr>
        <p:blipFill>
          <a:blip r:embed="rId2"/>
          <a:stretch>
            <a:fillRect/>
          </a:stretch>
        </p:blipFill>
        <p:spPr>
          <a:xfrm>
            <a:off x="4819649" y="627777"/>
            <a:ext cx="6511159" cy="5900738"/>
          </a:xfrm>
          <a:prstGeom prst="rect">
            <a:avLst/>
          </a:prstGeom>
        </p:spPr>
      </p:pic>
    </p:spTree>
    <p:extLst>
      <p:ext uri="{BB962C8B-B14F-4D97-AF65-F5344CB8AC3E}">
        <p14:creationId xmlns:p14="http://schemas.microsoft.com/office/powerpoint/2010/main" val="3174765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 </a:t>
            </a:r>
            <a:endParaRPr lang="en-US" dirty="0"/>
          </a:p>
        </p:txBody>
      </p:sp>
      <p:sp>
        <p:nvSpPr>
          <p:cNvPr id="3" name="Content Placeholder 2"/>
          <p:cNvSpPr>
            <a:spLocks noGrp="1"/>
          </p:cNvSpPr>
          <p:nvPr>
            <p:ph idx="1"/>
          </p:nvPr>
        </p:nvSpPr>
        <p:spPr>
          <a:xfrm>
            <a:off x="8887903" y="358884"/>
            <a:ext cx="2941240" cy="2177143"/>
          </a:xfrm>
        </p:spPr>
        <p:txBody>
          <a:bodyPr>
            <a:normAutofit fontScale="92500"/>
          </a:bodyPr>
          <a:lstStyle/>
          <a:p>
            <a:r>
              <a:rPr lang="en-US" dirty="0" smtClean="0"/>
              <a:t>Students taking exams from home need to be sure to have downloaded Chrome Version 80 or higher in order for the test to work. </a:t>
            </a:r>
            <a:endParaRPr lang="en-US" i="1" dirty="0"/>
          </a:p>
        </p:txBody>
      </p:sp>
      <p:pic>
        <p:nvPicPr>
          <p:cNvPr id="4" name="Picture 3"/>
          <p:cNvPicPr>
            <a:picLocks noChangeAspect="1"/>
          </p:cNvPicPr>
          <p:nvPr/>
        </p:nvPicPr>
        <p:blipFill>
          <a:blip r:embed="rId2"/>
          <a:stretch>
            <a:fillRect/>
          </a:stretch>
        </p:blipFill>
        <p:spPr>
          <a:xfrm>
            <a:off x="5239657" y="327512"/>
            <a:ext cx="3532131" cy="2239888"/>
          </a:xfrm>
          <a:prstGeom prst="rect">
            <a:avLst/>
          </a:prstGeom>
        </p:spPr>
      </p:pic>
      <p:pic>
        <p:nvPicPr>
          <p:cNvPr id="5" name="Picture 4"/>
          <p:cNvPicPr>
            <a:picLocks noChangeAspect="1"/>
          </p:cNvPicPr>
          <p:nvPr/>
        </p:nvPicPr>
        <p:blipFill>
          <a:blip r:embed="rId3"/>
          <a:stretch>
            <a:fillRect/>
          </a:stretch>
        </p:blipFill>
        <p:spPr>
          <a:xfrm>
            <a:off x="301337" y="5155856"/>
            <a:ext cx="4552017" cy="1531133"/>
          </a:xfrm>
          <a:prstGeom prst="rect">
            <a:avLst/>
          </a:prstGeom>
        </p:spPr>
      </p:pic>
      <p:sp>
        <p:nvSpPr>
          <p:cNvPr id="6" name="Rectangle 5"/>
          <p:cNvSpPr/>
          <p:nvPr/>
        </p:nvSpPr>
        <p:spPr>
          <a:xfrm>
            <a:off x="5026239" y="2685894"/>
            <a:ext cx="6802904" cy="4001095"/>
          </a:xfrm>
          <a:prstGeom prst="rect">
            <a:avLst/>
          </a:prstGeom>
        </p:spPr>
        <p:txBody>
          <a:bodyPr wrap="square">
            <a:spAutoFit/>
          </a:bodyPr>
          <a:lstStyle/>
          <a:p>
            <a:endParaRPr lang="en-US" sz="2000" dirty="0">
              <a:solidFill>
                <a:srgbClr val="000000"/>
              </a:solidFill>
              <a:latin typeface="Wingdings" panose="05000000000000000000" pitchFamily="2" charset="2"/>
            </a:endParaRPr>
          </a:p>
          <a:p>
            <a:r>
              <a:rPr lang="en-US" dirty="0">
                <a:solidFill>
                  <a:srgbClr val="000000"/>
                </a:solidFill>
                <a:latin typeface="Wingdings" panose="05000000000000000000" pitchFamily="2" charset="2"/>
              </a:rPr>
              <a:t> </a:t>
            </a:r>
            <a:r>
              <a:rPr lang="en-US" dirty="0">
                <a:solidFill>
                  <a:srgbClr val="000000"/>
                </a:solidFill>
                <a:latin typeface="Calibri" panose="020F0502020204030204" pitchFamily="34" charset="0"/>
              </a:rPr>
              <a:t>Prepare the secure testing area and have the log-in credentials handy. Remember that test takers must not have access to papers, pens, pencils, notes, dictionaries, cell phones, cameras, or electronic devices while testing. </a:t>
            </a:r>
          </a:p>
          <a:p>
            <a:r>
              <a:rPr lang="en-US" dirty="0">
                <a:solidFill>
                  <a:srgbClr val="000000"/>
                </a:solidFill>
                <a:latin typeface="Wingdings" panose="05000000000000000000" pitchFamily="2" charset="2"/>
              </a:rPr>
              <a:t> </a:t>
            </a:r>
            <a:r>
              <a:rPr lang="en-US" dirty="0">
                <a:solidFill>
                  <a:srgbClr val="000000"/>
                </a:solidFill>
                <a:latin typeface="Calibri" panose="020F0502020204030204" pitchFamily="34" charset="0"/>
              </a:rPr>
              <a:t>Log the test taker into the test using the log-in credentials provided by the teacher or school. </a:t>
            </a:r>
          </a:p>
          <a:p>
            <a:r>
              <a:rPr lang="en-US" dirty="0">
                <a:solidFill>
                  <a:srgbClr val="000000"/>
                </a:solidFill>
                <a:latin typeface="Wingdings" panose="05000000000000000000" pitchFamily="2" charset="2"/>
              </a:rPr>
              <a:t> </a:t>
            </a:r>
            <a:r>
              <a:rPr lang="en-US" dirty="0">
                <a:solidFill>
                  <a:srgbClr val="000000"/>
                </a:solidFill>
                <a:latin typeface="Calibri" panose="020F0502020204030204" pitchFamily="34" charset="0"/>
              </a:rPr>
              <a:t>Supervise the test taker while completing all components and safeguard their login information between test sessions. Don’t help them to answer any questions on the AAPPL. </a:t>
            </a:r>
          </a:p>
          <a:p>
            <a:pPr marL="285750" indent="-285750">
              <a:buFont typeface="Wingdings" panose="05000000000000000000" pitchFamily="2" charset="2"/>
              <a:buChar char="q"/>
            </a:pPr>
            <a:r>
              <a:rPr lang="en-US" dirty="0" smtClean="0">
                <a:solidFill>
                  <a:srgbClr val="000000"/>
                </a:solidFill>
                <a:latin typeface="Calibri" panose="020F0502020204030204" pitchFamily="34" charset="0"/>
              </a:rPr>
              <a:t>Destroy/delete </a:t>
            </a:r>
            <a:r>
              <a:rPr lang="en-US" dirty="0">
                <a:solidFill>
                  <a:srgbClr val="000000"/>
                </a:solidFill>
                <a:latin typeface="Calibri" panose="020F0502020204030204" pitchFamily="34" charset="0"/>
              </a:rPr>
              <a:t>test taker login information once testing is complete for all components</a:t>
            </a:r>
            <a:r>
              <a:rPr lang="en-US" dirty="0" smtClean="0">
                <a:solidFill>
                  <a:srgbClr val="000000"/>
                </a:solidFill>
                <a:latin typeface="Calibri" panose="020F0502020204030204" pitchFamily="34" charset="0"/>
              </a:rPr>
              <a:t>.</a:t>
            </a:r>
          </a:p>
          <a:p>
            <a:pPr marL="285750" indent="-285750">
              <a:buFont typeface="Wingdings" panose="05000000000000000000" pitchFamily="2" charset="2"/>
              <a:buChar char="q"/>
            </a:pPr>
            <a:r>
              <a:rPr lang="en-US" dirty="0" smtClean="0">
                <a:solidFill>
                  <a:srgbClr val="000000"/>
                </a:solidFill>
                <a:latin typeface="Calibri" panose="020F0502020204030204" pitchFamily="34" charset="0"/>
              </a:rPr>
              <a:t>Please remind students to do their best, say and write as much as they can. Let them know it’s a way to show all that they know.  </a:t>
            </a:r>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728302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Environment</a:t>
            </a:r>
            <a:endParaRPr lang="en-US" dirty="0"/>
          </a:p>
        </p:txBody>
      </p:sp>
      <p:pic>
        <p:nvPicPr>
          <p:cNvPr id="3" name="Picture 2"/>
          <p:cNvPicPr>
            <a:picLocks noChangeAspect="1"/>
          </p:cNvPicPr>
          <p:nvPr/>
        </p:nvPicPr>
        <p:blipFill>
          <a:blip r:embed="rId2"/>
          <a:stretch>
            <a:fillRect/>
          </a:stretch>
        </p:blipFill>
        <p:spPr>
          <a:xfrm>
            <a:off x="4697376" y="1632848"/>
            <a:ext cx="7261928" cy="4257998"/>
          </a:xfrm>
          <a:prstGeom prst="rect">
            <a:avLst/>
          </a:prstGeom>
        </p:spPr>
      </p:pic>
    </p:spTree>
    <p:extLst>
      <p:ext uri="{BB962C8B-B14F-4D97-AF65-F5344CB8AC3E}">
        <p14:creationId xmlns:p14="http://schemas.microsoft.com/office/powerpoint/2010/main" val="1073732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EF5F9A34302340BD29A4D717A046CA" ma:contentTypeVersion="34" ma:contentTypeDescription="Create a new document." ma:contentTypeScope="" ma:versionID="4e15faba927b5c00f14a955cc6eb9f16">
  <xsd:schema xmlns:xsd="http://www.w3.org/2001/XMLSchema" xmlns:xs="http://www.w3.org/2001/XMLSchema" xmlns:p="http://schemas.microsoft.com/office/2006/metadata/properties" xmlns:ns3="610f0b8e-a4a5-4ef9-86f1-acdfa5b31e88" xmlns:ns4="69ad2e07-2b39-4516-a51e-17ffa669f266" targetNamespace="http://schemas.microsoft.com/office/2006/metadata/properties" ma:root="true" ma:fieldsID="01185e92119cabab5a675cfecc20e7fe" ns3:_="" ns4:_="">
    <xsd:import namespace="610f0b8e-a4a5-4ef9-86f1-acdfa5b31e88"/>
    <xsd:import namespace="69ad2e07-2b39-4516-a51e-17ffa669f266"/>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f0b8e-a4a5-4ef9-86f1-acdfa5b31e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6" nillable="true" ma:displayName="Math Settings" ma:internalName="Math_Settings">
      <xsd:simpleType>
        <xsd:restriction base="dms:Text"/>
      </xsd:simpleType>
    </xsd:element>
    <xsd:element name="DefaultSectionNames" ma:index="17" nillable="true" ma:displayName="Default Section Names" ma:internalName="DefaultSectionNames">
      <xsd:simpleType>
        <xsd:restriction base="dms:Note">
          <xsd:maxLength value="255"/>
        </xsd:restriction>
      </xsd:simpleType>
    </xsd:element>
    <xsd:element name="Templates" ma:index="18" nillable="true" ma:displayName="Templates" ma:internalName="Templates">
      <xsd:simpleType>
        <xsd:restriction base="dms:Note">
          <xsd:maxLength value="255"/>
        </xsd:restriction>
      </xsd:simpleType>
    </xsd:element>
    <xsd:element name="Teachers" ma:index="1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2" nillable="true" ma:displayName="Distribution Groups" ma:internalName="Distribution_Groups">
      <xsd:simpleType>
        <xsd:restriction base="dms:Note">
          <xsd:maxLength value="255"/>
        </xsd:restriction>
      </xsd:simpleType>
    </xsd:element>
    <xsd:element name="LMS_Mappings" ma:index="23" nillable="true" ma:displayName="LMS Mappings" ma:internalName="LMS_Mappings">
      <xsd:simpleType>
        <xsd:restriction base="dms:Note">
          <xsd:maxLength value="255"/>
        </xsd:restriction>
      </xsd:simpleType>
    </xsd:element>
    <xsd:element name="Invited_Teachers" ma:index="24" nillable="true" ma:displayName="Invited Teachers" ma:internalName="Invited_Teachers">
      <xsd:simpleType>
        <xsd:restriction base="dms:Note">
          <xsd:maxLength value="255"/>
        </xsd:restriction>
      </xsd:simpleType>
    </xsd:element>
    <xsd:element name="Invited_Students" ma:index="25" nillable="true" ma:displayName="Invited Students" ma:internalName="Invited_Student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Teacher_Only_SectionGroup" ma:index="27" nillable="true" ma:displayName="Has Teacher Only SectionGroup" ma:internalName="Has_Teacher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Teams_Channel_Section_Location" ma:index="30" nillable="true" ma:displayName="Teams Channel Section Location" ma:internalName="Teams_Channel_Section_Location">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DateTaken" ma:index="38" nillable="true" ma:displayName="MediaServiceDateTaken" ma:hidden="true" ma:internalName="MediaServiceDateTaken" ma:readOnly="true">
      <xsd:simpleType>
        <xsd:restriction base="dms:Text"/>
      </xsd:simpleType>
    </xsd:element>
    <xsd:element name="MediaServiceLocation" ma:index="39" nillable="true" ma:displayName="Location" ma:internalName="MediaServiceLocation" ma:readOnly="true">
      <xsd:simpleType>
        <xsd:restriction base="dms:Text"/>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ad2e07-2b39-4516-a51e-17ffa669f266" elementFormDefault="qualified">
    <xsd:import namespace="http://schemas.microsoft.com/office/2006/documentManagement/types"/>
    <xsd:import namespace="http://schemas.microsoft.com/office/infopath/2007/PartnerControls"/>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2" nillable="true" ma:displayName="Shared With Details" ma:internalName="SharedWithDetails" ma:readOnly="true">
      <xsd:simpleType>
        <xsd:restriction base="dms:Note">
          <xsd:maxLength value="255"/>
        </xsd:restriction>
      </xsd:simpleType>
    </xsd:element>
    <xsd:element name="SharingHintHash" ma:index="3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MS_Mappings xmlns="610f0b8e-a4a5-4ef9-86f1-acdfa5b31e88" xsi:nil="true"/>
    <Invited_Students xmlns="610f0b8e-a4a5-4ef9-86f1-acdfa5b31e88" xsi:nil="true"/>
    <IsNotebookLocked xmlns="610f0b8e-a4a5-4ef9-86f1-acdfa5b31e88" xsi:nil="true"/>
    <FolderType xmlns="610f0b8e-a4a5-4ef9-86f1-acdfa5b31e88" xsi:nil="true"/>
    <CultureName xmlns="610f0b8e-a4a5-4ef9-86f1-acdfa5b31e88" xsi:nil="true"/>
    <Math_Settings xmlns="610f0b8e-a4a5-4ef9-86f1-acdfa5b31e88" xsi:nil="true"/>
    <Self_Registration_Enabled xmlns="610f0b8e-a4a5-4ef9-86f1-acdfa5b31e88" xsi:nil="true"/>
    <Teachers xmlns="610f0b8e-a4a5-4ef9-86f1-acdfa5b31e88">
      <UserInfo>
        <DisplayName/>
        <AccountId xsi:nil="true"/>
        <AccountType/>
      </UserInfo>
    </Teachers>
    <Students xmlns="610f0b8e-a4a5-4ef9-86f1-acdfa5b31e88">
      <UserInfo>
        <DisplayName/>
        <AccountId xsi:nil="true"/>
        <AccountType/>
      </UserInfo>
    </Students>
    <Student_Groups xmlns="610f0b8e-a4a5-4ef9-86f1-acdfa5b31e88">
      <UserInfo>
        <DisplayName/>
        <AccountId xsi:nil="true"/>
        <AccountType/>
      </UserInfo>
    </Student_Groups>
    <AppVersion xmlns="610f0b8e-a4a5-4ef9-86f1-acdfa5b31e88" xsi:nil="true"/>
    <Invited_Teachers xmlns="610f0b8e-a4a5-4ef9-86f1-acdfa5b31e88" xsi:nil="true"/>
    <Teams_Channel_Section_Location xmlns="610f0b8e-a4a5-4ef9-86f1-acdfa5b31e88" xsi:nil="true"/>
    <Templates xmlns="610f0b8e-a4a5-4ef9-86f1-acdfa5b31e88" xsi:nil="true"/>
    <Has_Teacher_Only_SectionGroup xmlns="610f0b8e-a4a5-4ef9-86f1-acdfa5b31e88" xsi:nil="true"/>
    <NotebookType xmlns="610f0b8e-a4a5-4ef9-86f1-acdfa5b31e88" xsi:nil="true"/>
    <Distribution_Groups xmlns="610f0b8e-a4a5-4ef9-86f1-acdfa5b31e88" xsi:nil="true"/>
    <DefaultSectionNames xmlns="610f0b8e-a4a5-4ef9-86f1-acdfa5b31e88" xsi:nil="true"/>
    <Owner xmlns="610f0b8e-a4a5-4ef9-86f1-acdfa5b31e88">
      <UserInfo>
        <DisplayName/>
        <AccountId xsi:nil="true"/>
        <AccountType/>
      </UserInfo>
    </Owner>
    <TeamsChannelId xmlns="610f0b8e-a4a5-4ef9-86f1-acdfa5b31e88" xsi:nil="true"/>
    <Is_Collaboration_Space_Locked xmlns="610f0b8e-a4a5-4ef9-86f1-acdfa5b31e88" xsi:nil="true"/>
  </documentManagement>
</p:properties>
</file>

<file path=customXml/itemProps1.xml><?xml version="1.0" encoding="utf-8"?>
<ds:datastoreItem xmlns:ds="http://schemas.openxmlformats.org/officeDocument/2006/customXml" ds:itemID="{3B921203-5C70-45E5-98A9-36BA199164AA}">
  <ds:schemaRefs>
    <ds:schemaRef ds:uri="http://schemas.microsoft.com/sharepoint/v3/contenttype/forms"/>
  </ds:schemaRefs>
</ds:datastoreItem>
</file>

<file path=customXml/itemProps2.xml><?xml version="1.0" encoding="utf-8"?>
<ds:datastoreItem xmlns:ds="http://schemas.openxmlformats.org/officeDocument/2006/customXml" ds:itemID="{73CE560B-C8F8-4626-AC32-C01175C0AD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f0b8e-a4a5-4ef9-86f1-acdfa5b31e88"/>
    <ds:schemaRef ds:uri="69ad2e07-2b39-4516-a51e-17ffa669f2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BF1F26-E75C-4355-8526-9BCB5189E9B0}">
  <ds:schemaRefs>
    <ds:schemaRef ds:uri="http://purl.org/dc/elements/1.1/"/>
    <ds:schemaRef ds:uri="http://www.w3.org/XML/1998/namespace"/>
    <ds:schemaRef ds:uri="http://purl.org/dc/dcmitype/"/>
    <ds:schemaRef ds:uri="http://schemas.openxmlformats.org/package/2006/metadata/core-properties"/>
    <ds:schemaRef ds:uri="http://schemas.microsoft.com/office/2006/documentManagement/types"/>
    <ds:schemaRef ds:uri="610f0b8e-a4a5-4ef9-86f1-acdfa5b31e88"/>
    <ds:schemaRef ds:uri="http://schemas.microsoft.com/office/2006/metadata/properties"/>
    <ds:schemaRef ds:uri="http://schemas.microsoft.com/office/infopath/2007/PartnerControls"/>
    <ds:schemaRef ds:uri="69ad2e07-2b39-4516-a51e-17ffa669f266"/>
    <ds:schemaRef ds:uri="http://purl.org/dc/terms/"/>
  </ds:schemaRefs>
</ds:datastoreItem>
</file>

<file path=docProps/app.xml><?xml version="1.0" encoding="utf-8"?>
<Properties xmlns="http://schemas.openxmlformats.org/officeDocument/2006/extended-properties" xmlns:vt="http://schemas.openxmlformats.org/officeDocument/2006/docPropsVTypes">
  <Template>Atlas</Template>
  <TotalTime>324</TotalTime>
  <Words>732</Words>
  <Application>Microsoft Office PowerPoint</Application>
  <PresentationFormat>Widescreen</PresentationFormat>
  <Paragraphs>61</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Courier New</vt:lpstr>
      <vt:lpstr>Rockwell</vt:lpstr>
      <vt:lpstr>Wingdings</vt:lpstr>
      <vt:lpstr>Atlas</vt:lpstr>
      <vt:lpstr>AAPPL Test &amp;  Informational Session  </vt:lpstr>
      <vt:lpstr>What is AAPPL?</vt:lpstr>
      <vt:lpstr>Elementary Grades 3-5 (Parent/ Guardian Proctoring Topics)</vt:lpstr>
      <vt:lpstr>Grades 6-8 (G8 tests occur in December) </vt:lpstr>
      <vt:lpstr>Testing Schedule and Organization</vt:lpstr>
      <vt:lpstr>Testing Equipment (A)</vt:lpstr>
      <vt:lpstr>Testing Equipment (B)</vt:lpstr>
      <vt:lpstr>Reminders </vt:lpstr>
      <vt:lpstr>Testing Environment</vt:lpstr>
      <vt:lpstr>Language  Demo</vt:lpstr>
      <vt:lpstr>Language Tasks Listening/ Speaking</vt:lpstr>
      <vt:lpstr>Language Tasks Reading  (4 tasks)</vt:lpstr>
      <vt:lpstr>Language Tasks Writing  </vt:lpstr>
      <vt:lpstr>Language Tasks Writing  </vt:lpstr>
      <vt:lpstr> AAPPL Sign-In &amp; test labels </vt:lpstr>
      <vt:lpstr>Q&amp;A?</vt:lpstr>
    </vt:vector>
  </TitlesOfParts>
  <Company>Christina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AAPPL Proctor Training</dc:title>
  <dc:creator>YUNG HELEN</dc:creator>
  <cp:lastModifiedBy>PARK ANNE</cp:lastModifiedBy>
  <cp:revision>27</cp:revision>
  <dcterms:created xsi:type="dcterms:W3CDTF">2021-01-06T16:06:03Z</dcterms:created>
  <dcterms:modified xsi:type="dcterms:W3CDTF">2021-02-03T14:22:36Z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0x01010041EF5F9A34302340BD29A4D717A046CA</vt:lpwstr>
  </property>
</Properties>
</file>