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6" roundtripDataSignature="AMtx7mh8qqw5wGBdBYD4aGm05BBj4Hsm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18"/>
          <p:cNvGrpSpPr/>
          <p:nvPr/>
        </p:nvGrpSpPr>
        <p:grpSpPr>
          <a:xfrm>
            <a:off x="0" y="5204762"/>
            <a:ext cx="9144000" cy="1653192"/>
            <a:chOff x="0" y="3903669"/>
            <a:chExt cx="9144000" cy="1239925"/>
          </a:xfrm>
        </p:grpSpPr>
        <p:sp>
          <p:nvSpPr>
            <p:cNvPr id="19" name="Google Shape;19;p18"/>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8"/>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8"/>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8"/>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8"/>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 name="Google Shape;24;p18"/>
          <p:cNvSpPr txBox="1"/>
          <p:nvPr>
            <p:ph type="title"/>
          </p:nvPr>
        </p:nvSpPr>
        <p:spPr>
          <a:xfrm>
            <a:off x="311700" y="546667"/>
            <a:ext cx="8520600" cy="810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 type="body"/>
          </p:nvPr>
        </p:nvSpPr>
        <p:spPr>
          <a:xfrm>
            <a:off x="311700" y="1639833"/>
            <a:ext cx="8520600" cy="4452000"/>
          </a:xfrm>
          <a:prstGeom prst="rect">
            <a:avLst/>
          </a:prstGeom>
          <a:noFill/>
          <a:ln>
            <a:noFill/>
          </a:ln>
        </p:spPr>
        <p:txBody>
          <a:bodyPr anchorCtr="0" anchor="t" bIns="45700" lIns="91425" spcFirstLastPara="1" rIns="91425" wrap="square" tIns="45700">
            <a:noAutofit/>
          </a:bodyPr>
          <a:lstStyle>
            <a:lvl1pPr indent="-345186" lvl="0" marL="457200" algn="l">
              <a:lnSpc>
                <a:spcPct val="100000"/>
              </a:lnSpc>
              <a:spcBef>
                <a:spcPts val="400"/>
              </a:spcBef>
              <a:spcAft>
                <a:spcPts val="0"/>
              </a:spcAft>
              <a:buSzPts val="1836"/>
              <a:buChar char="?"/>
              <a:defRPr/>
            </a:lvl1pPr>
            <a:lvl2pPr indent="-374650" lvl="1" marL="914400" algn="l">
              <a:lnSpc>
                <a:spcPct val="100000"/>
              </a:lnSpc>
              <a:spcBef>
                <a:spcPts val="325"/>
              </a:spcBef>
              <a:spcAft>
                <a:spcPts val="0"/>
              </a:spcAft>
              <a:buSzPts val="2300"/>
              <a:buChar char="◦"/>
              <a:defRPr/>
            </a:lvl2pPr>
            <a:lvl3pPr indent="-361950" lvl="2" marL="1371600" algn="l">
              <a:lnSpc>
                <a:spcPct val="100000"/>
              </a:lnSpc>
              <a:spcBef>
                <a:spcPts val="350"/>
              </a:spcBef>
              <a:spcAft>
                <a:spcPts val="0"/>
              </a:spcAft>
              <a:buSzPts val="2100"/>
              <a:buChar char="●"/>
              <a:defRPr/>
            </a:lvl3pPr>
            <a:lvl4pPr indent="-349250" lvl="3" marL="1828800" algn="l">
              <a:lnSpc>
                <a:spcPct val="100000"/>
              </a:lnSpc>
              <a:spcBef>
                <a:spcPts val="350"/>
              </a:spcBef>
              <a:spcAft>
                <a:spcPts val="0"/>
              </a:spcAft>
              <a:buSzPts val="19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30200" lvl="6" marL="3200400" algn="l">
              <a:lnSpc>
                <a:spcPct val="100000"/>
              </a:lnSpc>
              <a:spcBef>
                <a:spcPts val="350"/>
              </a:spcBef>
              <a:spcAft>
                <a:spcPts val="0"/>
              </a:spcAft>
              <a:buSzPts val="1600"/>
              <a:buChar char="■"/>
              <a:defRPr/>
            </a:lvl7pPr>
            <a:lvl8pPr indent="-330200" lvl="7" marL="3657600" algn="l">
              <a:lnSpc>
                <a:spcPct val="100000"/>
              </a:lnSpc>
              <a:spcBef>
                <a:spcPts val="350"/>
              </a:spcBef>
              <a:spcAft>
                <a:spcPts val="0"/>
              </a:spcAft>
              <a:buSzPts val="1600"/>
              <a:buChar char="■"/>
              <a:defRPr/>
            </a:lvl8pPr>
            <a:lvl9pPr indent="-330200" lvl="8" marL="4114800" algn="l">
              <a:lnSpc>
                <a:spcPct val="100000"/>
              </a:lnSpc>
              <a:spcBef>
                <a:spcPts val="350"/>
              </a:spcBef>
              <a:spcAft>
                <a:spcPts val="0"/>
              </a:spcAft>
              <a:buSzPts val="1600"/>
              <a:buChar char="■"/>
              <a:defRPr/>
            </a:lvl9pPr>
          </a:lstStyle>
          <a:p/>
        </p:txBody>
      </p:sp>
      <p:sp>
        <p:nvSpPr>
          <p:cNvPr id="26" name="Google Shape;26;p18"/>
          <p:cNvSpPr txBox="1"/>
          <p:nvPr>
            <p:ph idx="12" type="sldNum"/>
          </p:nvPr>
        </p:nvSpPr>
        <p:spPr>
          <a:xfrm>
            <a:off x="8460431" y="6201587"/>
            <a:ext cx="548700" cy="5247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1pPr>
            <a:lvl2pPr indent="0" lvl="1"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2pPr>
            <a:lvl3pPr indent="0" lvl="2"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3pPr>
            <a:lvl4pPr indent="0" lvl="3"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4pPr>
            <a:lvl5pPr indent="0" lvl="4"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5pPr>
            <a:lvl6pPr indent="0" lvl="5"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6pPr>
            <a:lvl7pPr indent="0" lvl="6"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7pPr>
            <a:lvl8pPr indent="0" lvl="7"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8pPr>
            <a:lvl9pPr indent="0" lvl="8"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1"/>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b="1"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lnSpc>
                <a:spcPct val="100000"/>
              </a:lnSpc>
              <a:spcBef>
                <a:spcPts val="400"/>
              </a:spcBef>
              <a:spcAft>
                <a:spcPts val="0"/>
              </a:spcAft>
              <a:buSzPts val="1836"/>
              <a:buNone/>
              <a:defRPr>
                <a:solidFill>
                  <a:schemeClr val="dk2"/>
                </a:solidFill>
              </a:defRPr>
            </a:lvl1pPr>
            <a:lvl2pPr lvl="1" algn="ctr">
              <a:lnSpc>
                <a:spcPct val="100000"/>
              </a:lnSpc>
              <a:spcBef>
                <a:spcPts val="325"/>
              </a:spcBef>
              <a:spcAft>
                <a:spcPts val="0"/>
              </a:spcAft>
              <a:buSzPts val="1800"/>
              <a:buNone/>
              <a:defRPr/>
            </a:lvl2pPr>
            <a:lvl3pPr lvl="2" algn="ctr">
              <a:lnSpc>
                <a:spcPct val="100000"/>
              </a:lnSpc>
              <a:spcBef>
                <a:spcPts val="350"/>
              </a:spcBef>
              <a:spcAft>
                <a:spcPts val="0"/>
              </a:spcAft>
              <a:buSzPts val="1800"/>
              <a:buNone/>
              <a:defRPr/>
            </a:lvl3pPr>
            <a:lvl4pPr lvl="3" algn="ctr">
              <a:lnSpc>
                <a:spcPct val="100000"/>
              </a:lnSpc>
              <a:spcBef>
                <a:spcPts val="350"/>
              </a:spcBef>
              <a:spcAft>
                <a:spcPts val="0"/>
              </a:spcAft>
              <a:buSzPts val="1800"/>
              <a:buNone/>
              <a:defRPr/>
            </a:lvl4pPr>
            <a:lvl5pPr lvl="4" algn="ctr">
              <a:lnSpc>
                <a:spcPct val="100000"/>
              </a:lnSpc>
              <a:spcBef>
                <a:spcPts val="350"/>
              </a:spcBef>
              <a:spcAft>
                <a:spcPts val="0"/>
              </a:spcAft>
              <a:buSzPts val="1800"/>
              <a:buNone/>
              <a:defRPr/>
            </a:lvl5pPr>
            <a:lvl6pPr lvl="5" algn="ctr">
              <a:lnSpc>
                <a:spcPct val="100000"/>
              </a:lnSpc>
              <a:spcBef>
                <a:spcPts val="350"/>
              </a:spcBef>
              <a:spcAft>
                <a:spcPts val="0"/>
              </a:spcAft>
              <a:buSzPts val="1800"/>
              <a:buNone/>
              <a:defRPr/>
            </a:lvl6pPr>
            <a:lvl7pPr lvl="6" algn="ctr">
              <a:lnSpc>
                <a:spcPct val="100000"/>
              </a:lnSpc>
              <a:spcBef>
                <a:spcPts val="350"/>
              </a:spcBef>
              <a:spcAft>
                <a:spcPts val="0"/>
              </a:spcAft>
              <a:buSzPts val="1800"/>
              <a:buNone/>
              <a:defRPr/>
            </a:lvl7pPr>
            <a:lvl8pPr lvl="7" algn="ctr">
              <a:lnSpc>
                <a:spcPct val="100000"/>
              </a:lnSpc>
              <a:spcBef>
                <a:spcPts val="350"/>
              </a:spcBef>
              <a:spcAft>
                <a:spcPts val="0"/>
              </a:spcAft>
              <a:buSzPts val="1800"/>
              <a:buNone/>
              <a:defRPr/>
            </a:lvl8pPr>
            <a:lvl9pPr lvl="8" algn="ctr">
              <a:lnSpc>
                <a:spcPct val="100000"/>
              </a:lnSpc>
              <a:spcBef>
                <a:spcPts val="350"/>
              </a:spcBef>
              <a:spcAft>
                <a:spcPts val="0"/>
              </a:spcAft>
              <a:buSzPts val="1800"/>
              <a:buNone/>
              <a:defRPr/>
            </a:lvl9pPr>
          </a:lstStyle>
          <a:p/>
        </p:txBody>
      </p:sp>
      <p:sp>
        <p:nvSpPr>
          <p:cNvPr id="30" name="Google Shape;30;p2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1pPr>
            <a:lvl2pPr indent="0" lvl="1"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2pPr>
            <a:lvl3pPr indent="0" lvl="2"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3pPr>
            <a:lvl4pPr indent="0" lvl="3"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4pPr>
            <a:lvl5pPr indent="0" lvl="4"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5pPr>
            <a:lvl6pPr indent="0" lvl="5"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6pPr>
            <a:lvl7pPr indent="0" lvl="6"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7pPr>
            <a:lvl8pPr indent="0" lvl="7"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8pPr>
            <a:lvl9pPr indent="0" lvl="8" marL="0" marR="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2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5" name="Google Shape;45;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 name="Shape 49"/>
        <p:cNvGrpSpPr/>
        <p:nvPr/>
      </p:nvGrpSpPr>
      <p:grpSpPr>
        <a:xfrm>
          <a:off x="0" y="0"/>
          <a:ext cx="0" cy="0"/>
          <a:chOff x="0" y="0"/>
          <a:chExt cx="0" cy="0"/>
        </a:xfrm>
      </p:grpSpPr>
      <p:sp>
        <p:nvSpPr>
          <p:cNvPr id="50" name="Google Shape;50;p22"/>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52" name="Google Shape;52;p2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5" name="Shape 55"/>
        <p:cNvGrpSpPr/>
        <p:nvPr/>
      </p:nvGrpSpPr>
      <p:grpSpPr>
        <a:xfrm>
          <a:off x="0" y="0"/>
          <a:ext cx="0" cy="0"/>
          <a:chOff x="0" y="0"/>
          <a:chExt cx="0" cy="0"/>
        </a:xfrm>
      </p:grpSpPr>
      <p:sp>
        <p:nvSpPr>
          <p:cNvPr id="56" name="Google Shape;56;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58" name="Google Shape;58;p2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6.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 name="Google Shape;7;p17"/>
          <p:cNvGrpSpPr/>
          <p:nvPr/>
        </p:nvGrpSpPr>
        <p:grpSpPr>
          <a:xfrm>
            <a:off x="-12192" y="4953000"/>
            <a:ext cx="9162288" cy="1911350"/>
            <a:chOff x="-12783" y="4832896"/>
            <a:chExt cx="9162879" cy="2032192"/>
          </a:xfrm>
        </p:grpSpPr>
        <p:sp>
          <p:nvSpPr>
            <p:cNvPr id="8" name="Google Shape;8;p17"/>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9FCBDC">
                <a:alpha val="3921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 name="Google Shape;9;p17"/>
            <p:cNvSpPr/>
            <p:nvPr/>
          </p:nvSpPr>
          <p:spPr>
            <a:xfrm>
              <a:off x="35926" y="5135025"/>
              <a:ext cx="9108074" cy="838869"/>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 name="Google Shape;10;p17"/>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1" name="Google Shape;11;p17"/>
            <p:cNvPicPr preferRelativeResize="0"/>
            <p:nvPr/>
          </p:nvPicPr>
          <p:blipFill rotWithShape="1">
            <a:blip r:embed="rId2">
              <a:alphaModFix/>
            </a:blip>
            <a:srcRect b="0" l="0" r="0" t="0"/>
            <a:stretch/>
          </p:blipFill>
          <p:spPr>
            <a:xfrm>
              <a:off x="-12783" y="4875025"/>
              <a:ext cx="9162879" cy="855546"/>
            </a:xfrm>
            <a:prstGeom prst="rect">
              <a:avLst/>
            </a:prstGeom>
            <a:noFill/>
            <a:ln>
              <a:noFill/>
            </a:ln>
          </p:spPr>
        </p:pic>
      </p:grpSp>
      <p:sp>
        <p:nvSpPr>
          <p:cNvPr id="12" name="Google Shape;12;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13" name="Google Shape;13;p1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4" name="Google Shape;14;p1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FFFFFF"/>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1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1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1pPr>
            <a:lvl2pPr indent="0" lvl="1"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2pPr>
            <a:lvl3pPr indent="0" lvl="2"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3pPr>
            <a:lvl4pPr indent="0" lvl="3"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4pPr>
            <a:lvl5pPr indent="0" lvl="4"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5pPr>
            <a:lvl6pPr indent="0" lvl="5"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6pPr>
            <a:lvl7pPr indent="0" lvl="6"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7pPr>
            <a:lvl8pPr indent="0" lvl="7"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8pPr>
            <a:lvl9pPr indent="0" lvl="8" marL="0" marR="0" rtl="0" algn="r">
              <a:lnSpc>
                <a:spcPct val="100000"/>
              </a:lnSpc>
              <a:spcBef>
                <a:spcPts val="0"/>
              </a:spcBef>
              <a:spcAft>
                <a:spcPts val="0"/>
              </a:spcAft>
              <a:buClr>
                <a:srgbClr val="FFFFFF"/>
              </a:buClr>
              <a:buSzPts val="1000"/>
              <a:buFont typeface="Lucida Sans"/>
              <a:buNone/>
              <a:defRPr b="0" i="0" sz="1000" u="none" cap="none" strike="noStrik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19"/>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21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19"/>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37" name="Google Shape;37;p19"/>
          <p:cNvPicPr preferRelativeResize="0"/>
          <p:nvPr/>
        </p:nvPicPr>
        <p:blipFill rotWithShape="1">
          <a:blip r:embed="rId2">
            <a:alphaModFix/>
          </a:blip>
          <a:srcRect b="0" l="0" r="0" t="0"/>
          <a:stretch/>
        </p:blipFill>
        <p:spPr>
          <a:xfrm>
            <a:off x="-19050" y="5778500"/>
            <a:ext cx="3421062" cy="1098550"/>
          </a:xfrm>
          <a:prstGeom prst="rect">
            <a:avLst/>
          </a:prstGeom>
          <a:noFill/>
          <a:ln>
            <a:noFill/>
          </a:ln>
        </p:spPr>
      </p:pic>
      <p:sp>
        <p:nvSpPr>
          <p:cNvPr id="38" name="Google Shape;38;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39" name="Google Shape;39;p1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40" name="Google Shape;40;p1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1" name="Google Shape;41;p1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2" name="Google Shape;42;p1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cap="none" strike="noStrik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image" Target="../media/image4.jp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ledonnis.hernandez@christina.k12.de.us" TargetMode="External"/><Relationship Id="rId4" Type="http://schemas.openxmlformats.org/officeDocument/2006/relationships/hyperlink" Target="mailto:ledonnis.hernandez@christina.k12.de.us" TargetMode="External"/><Relationship Id="rId5" Type="http://schemas.openxmlformats.org/officeDocument/2006/relationships/hyperlink" Target="mailto:ledonnis.hernandez@christina.k12.de.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nvSpPr>
        <p:spPr>
          <a:xfrm>
            <a:off x="2631625" y="0"/>
            <a:ext cx="3303000" cy="77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WE ARE</a:t>
            </a:r>
            <a:endParaRPr b="1" i="0" sz="1900" u="none" cap="none" strike="noStrike">
              <a:solidFill>
                <a:srgbClr val="000000"/>
              </a:solidFill>
              <a:latin typeface="Roboto"/>
              <a:ea typeface="Roboto"/>
              <a:cs typeface="Roboto"/>
              <a:sym typeface="Roboto"/>
            </a:endParaRPr>
          </a:p>
        </p:txBody>
      </p:sp>
      <p:pic>
        <p:nvPicPr>
          <p:cNvPr id="70" name="Google Shape;70;p1"/>
          <p:cNvPicPr preferRelativeResize="0"/>
          <p:nvPr/>
        </p:nvPicPr>
        <p:blipFill rotWithShape="1">
          <a:blip r:embed="rId3">
            <a:alphaModFix/>
          </a:blip>
          <a:srcRect b="0" l="0" r="0" t="0"/>
          <a:stretch/>
        </p:blipFill>
        <p:spPr>
          <a:xfrm>
            <a:off x="0" y="0"/>
            <a:ext cx="1123950" cy="1257300"/>
          </a:xfrm>
          <a:prstGeom prst="rect">
            <a:avLst/>
          </a:prstGeom>
          <a:noFill/>
          <a:ln>
            <a:noFill/>
          </a:ln>
        </p:spPr>
      </p:pic>
      <p:sp>
        <p:nvSpPr>
          <p:cNvPr id="71" name="Google Shape;71;p1"/>
          <p:cNvSpPr txBox="1"/>
          <p:nvPr/>
        </p:nvSpPr>
        <p:spPr>
          <a:xfrm>
            <a:off x="843500" y="445600"/>
            <a:ext cx="6598800" cy="113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      Brader Elementary School</a:t>
            </a:r>
            <a:endParaRPr b="0"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              </a:t>
            </a:r>
            <a:r>
              <a:rPr b="0" i="0" lang="en-US" sz="2200" u="none" cap="none" strike="noStrike">
                <a:solidFill>
                  <a:srgbClr val="000000"/>
                </a:solidFill>
                <a:latin typeface="Arial"/>
                <a:ea typeface="Arial"/>
                <a:cs typeface="Arial"/>
                <a:sym typeface="Arial"/>
              </a:rPr>
              <a:t>Home of the Brader Tigers </a:t>
            </a:r>
            <a:endParaRPr b="0" i="0" sz="2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72" name="Google Shape;72;p1"/>
          <p:cNvPicPr preferRelativeResize="0"/>
          <p:nvPr/>
        </p:nvPicPr>
        <p:blipFill rotWithShape="1">
          <a:blip r:embed="rId4">
            <a:alphaModFix/>
          </a:blip>
          <a:srcRect b="0" l="0" r="0" t="0"/>
          <a:stretch/>
        </p:blipFill>
        <p:spPr>
          <a:xfrm>
            <a:off x="104550" y="2537400"/>
            <a:ext cx="2723974" cy="3631975"/>
          </a:xfrm>
          <a:prstGeom prst="rect">
            <a:avLst/>
          </a:prstGeom>
          <a:noFill/>
          <a:ln>
            <a:noFill/>
          </a:ln>
        </p:spPr>
      </p:pic>
      <p:pic>
        <p:nvPicPr>
          <p:cNvPr id="73" name="Google Shape;73;p1"/>
          <p:cNvPicPr preferRelativeResize="0"/>
          <p:nvPr/>
        </p:nvPicPr>
        <p:blipFill rotWithShape="1">
          <a:blip r:embed="rId5">
            <a:alphaModFix/>
          </a:blip>
          <a:srcRect b="0" l="0" r="0" t="0"/>
          <a:stretch/>
        </p:blipFill>
        <p:spPr>
          <a:xfrm>
            <a:off x="5654175" y="2740376"/>
            <a:ext cx="3489827" cy="2992377"/>
          </a:xfrm>
          <a:prstGeom prst="rect">
            <a:avLst/>
          </a:prstGeom>
          <a:noFill/>
          <a:ln>
            <a:noFill/>
          </a:ln>
        </p:spPr>
      </p:pic>
      <p:pic>
        <p:nvPicPr>
          <p:cNvPr id="74" name="Google Shape;74;p1"/>
          <p:cNvPicPr preferRelativeResize="0"/>
          <p:nvPr/>
        </p:nvPicPr>
        <p:blipFill rotWithShape="1">
          <a:blip r:embed="rId6">
            <a:alphaModFix/>
          </a:blip>
          <a:srcRect b="0" l="0" r="0" t="0"/>
          <a:stretch/>
        </p:blipFill>
        <p:spPr>
          <a:xfrm>
            <a:off x="3043098" y="2638902"/>
            <a:ext cx="2396505" cy="3195330"/>
          </a:xfrm>
          <a:prstGeom prst="rect">
            <a:avLst/>
          </a:prstGeom>
          <a:noFill/>
          <a:ln>
            <a:noFill/>
          </a:ln>
        </p:spPr>
      </p:pic>
      <p:pic>
        <p:nvPicPr>
          <p:cNvPr id="75" name="Google Shape;75;p1"/>
          <p:cNvPicPr preferRelativeResize="0"/>
          <p:nvPr/>
        </p:nvPicPr>
        <p:blipFill rotWithShape="1">
          <a:blip r:embed="rId7">
            <a:alphaModFix/>
          </a:blip>
          <a:srcRect b="0" l="0" r="0" t="0"/>
          <a:stretch/>
        </p:blipFill>
        <p:spPr>
          <a:xfrm>
            <a:off x="7379050" y="0"/>
            <a:ext cx="1764949" cy="2166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You can file a complaint to the State of Delaware Department of Education (DDOE) if you believe we are violating Federal law or regulations.</a:t>
            </a:r>
            <a:endParaRPr/>
          </a:p>
        </p:txBody>
      </p:sp>
      <p:sp>
        <p:nvSpPr>
          <p:cNvPr id="129" name="Google Shape;129;p1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Your Rights (cont.)</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Inform you about the rating of the school as determined each year by DDOE and why it received that rating</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Inform you about programs occurring in the school that may benefit your child</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Tell you if you have the opportunity to choice your child to a different school</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Inform you if free after-school tutoring is available for your child</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135" name="Google Shape;135;p1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School/District Responsibilities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Provide you with opportunities to be involved in school and district improvement efforts, including improvement planning</a:t>
            </a:r>
            <a:endParaRPr/>
          </a:p>
          <a:p>
            <a:pPr indent="-255587" lvl="0" marL="365125" marR="0" rtl="0" algn="l">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Provide timely notices to you if your child has been assigned to or taught for four or more consecutive weeks by a teacher who is not highly qualified</a:t>
            </a:r>
            <a:endParaRPr/>
          </a:p>
          <a:p>
            <a:pPr indent="-255587" lvl="0" marL="365125" marR="0" rtl="0" algn="l">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Provide you with the school’s parental involvement policy and school/parent compact and post them on the school’s website*</a:t>
            </a:r>
            <a:endParaRPr/>
          </a:p>
        </p:txBody>
      </p:sp>
      <p:sp>
        <p:nvSpPr>
          <p:cNvPr id="141" name="Google Shape;141;p1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School/District Responsibilities  (cont.)</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Make notifications in other languages for the parents of limited English proficient students, including how these parents can be involved and how they can help their children achieve at high levels</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Have monthly meetings where you can learn more about your rights and ask questions about Federal law and our programs</a:t>
            </a:r>
            <a:endParaRPr/>
          </a:p>
        </p:txBody>
      </p:sp>
      <p:sp>
        <p:nvSpPr>
          <p:cNvPr id="147" name="Google Shape;147;p1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School/District Responsibilities (cont.)</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360"/>
              <a:buFont typeface="Noto Sans Symbols"/>
              <a:buChar char="🞂"/>
            </a:pPr>
            <a:r>
              <a:rPr b="1" i="0" lang="en-US" sz="2000" u="none">
                <a:solidFill>
                  <a:schemeClr val="dk1"/>
                </a:solidFill>
                <a:latin typeface="Lucida Sans"/>
                <a:ea typeface="Lucida Sans"/>
                <a:cs typeface="Lucida Sans"/>
                <a:sym typeface="Lucida Sans"/>
              </a:rPr>
              <a:t>District Parent Advisory Committee (PAC)</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Lucida Sans"/>
                <a:ea typeface="Lucida Sans"/>
                <a:cs typeface="Lucida Sans"/>
                <a:sym typeface="Lucida Sans"/>
              </a:rPr>
              <a:t>PAC (Parent Advisory Council)</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Lucida Sans"/>
                <a:ea typeface="Lucida Sans"/>
                <a:cs typeface="Lucida Sans"/>
                <a:sym typeface="Lucida Sans"/>
              </a:rPr>
              <a:t>The District Parent Advisory Council (CSD-PAC) is comprised of parents from all district schools and programs, and is established to provide parental input on district activities.  The Council meets to discuss and review family involvement initiatives and to ensure that the District and schools are in compliance of the law.</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Lucida Sans"/>
                <a:ea typeface="Lucida Sans"/>
                <a:cs typeface="Lucida Sans"/>
                <a:sym typeface="Lucida Sans"/>
              </a:rPr>
              <a:t>Contact: Ledonnis Hernandez</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Lucida Sans"/>
                <a:ea typeface="Lucida Sans"/>
                <a:cs typeface="Lucida Sans"/>
                <a:sym typeface="Lucida Sans"/>
              </a:rPr>
              <a:t>Phone: 302-552-2683</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Lucida Sans"/>
                <a:ea typeface="Lucida Sans"/>
                <a:cs typeface="Lucida Sans"/>
                <a:sym typeface="Lucida Sans"/>
              </a:rPr>
              <a:t>Email: </a:t>
            </a:r>
            <a:r>
              <a:rPr b="0" i="0" lang="en-US" sz="2000" u="sng">
                <a:solidFill>
                  <a:schemeClr val="dk1"/>
                </a:solidFill>
                <a:latin typeface="Lucida Sans"/>
                <a:ea typeface="Lucida Sans"/>
                <a:cs typeface="Lucida Sans"/>
                <a:sym typeface="Lucida Sans"/>
                <a:hlinkClick r:id="rId3">
                  <a:extLst>
                    <a:ext uri="{A12FA001-AC4F-418D-AE19-62706E023703}">
                      <ahyp:hlinkClr val="tx"/>
                    </a:ext>
                  </a:extLst>
                </a:hlinkClick>
              </a:rPr>
              <a:t>ledonnis.hernandez</a:t>
            </a:r>
            <a:r>
              <a:rPr b="0" i="0" lang="en-US" sz="2700" u="sng">
                <a:solidFill>
                  <a:schemeClr val="dk1"/>
                </a:solidFill>
                <a:latin typeface="Lucida Sans"/>
                <a:ea typeface="Lucida Sans"/>
                <a:cs typeface="Lucida Sans"/>
                <a:sym typeface="Lucida Sans"/>
                <a:hlinkClick r:id="rId4">
                  <a:extLst>
                    <a:ext uri="{A12FA001-AC4F-418D-AE19-62706E023703}">
                      <ahyp:hlinkClr val="tx"/>
                    </a:ext>
                  </a:extLst>
                </a:hlinkClick>
              </a:rPr>
              <a:t>@christina.k12.de.us</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sng">
              <a:solidFill>
                <a:schemeClr val="dk1"/>
              </a:solidFill>
              <a:latin typeface="Lucida Sans"/>
              <a:ea typeface="Lucida Sans"/>
              <a:cs typeface="Lucida Sans"/>
              <a:sym typeface="Lucida Sans"/>
              <a:hlinkClick r:id="rId5">
                <a:extLst>
                  <a:ext uri="{A12FA001-AC4F-418D-AE19-62706E023703}">
                    <ahyp:hlinkClr val="tx"/>
                  </a:ext>
                </a:extLst>
              </a:hlinkClick>
            </a:endParaRPr>
          </a:p>
        </p:txBody>
      </p:sp>
      <p:sp>
        <p:nvSpPr>
          <p:cNvPr id="153" name="Google Shape;153;p1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For more information …..</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idx="4294967295"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2"/>
              </a:buClr>
              <a:buSzPts val="4800"/>
              <a:buFont typeface="Lucida Sans"/>
              <a:buNone/>
            </a:pPr>
            <a:r>
              <a:rPr b="1" i="0" lang="en-US" sz="4800" u="none" cap="none" strike="noStrike">
                <a:solidFill>
                  <a:schemeClr val="dk2"/>
                </a:solidFill>
                <a:latin typeface="Lucida Sans"/>
                <a:ea typeface="Lucida Sans"/>
                <a:cs typeface="Lucida Sans"/>
                <a:sym typeface="Lucida Sans"/>
              </a:rPr>
              <a:t>Questions?</a:t>
            </a:r>
            <a:endParaRPr b="1" i="0" sz="4800" u="none" cap="none" strike="noStrike">
              <a:solidFill>
                <a:schemeClr val="dk2"/>
              </a:solidFill>
              <a:latin typeface="Lucida Sans"/>
              <a:ea typeface="Lucida Sans"/>
              <a:cs typeface="Lucida Sans"/>
              <a:sym typeface="Lucida Sans"/>
            </a:endParaRPr>
          </a:p>
        </p:txBody>
      </p:sp>
      <p:sp>
        <p:nvSpPr>
          <p:cNvPr id="159" name="Google Shape;159;p16"/>
          <p:cNvSpPr txBox="1"/>
          <p:nvPr>
            <p:ph idx="1" type="subTitle"/>
          </p:nvPr>
        </p:nvSpPr>
        <p:spPr>
          <a:xfrm>
            <a:off x="685800" y="3611562"/>
            <a:ext cx="7772400" cy="120015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836"/>
              <a:buNone/>
            </a:pPr>
            <a:r>
              <a:rPr b="0" i="0" lang="en-US" sz="2700" u="none">
                <a:solidFill>
                  <a:schemeClr val="dk2"/>
                </a:solidFill>
                <a:latin typeface="Lucida Sans"/>
                <a:ea typeface="Lucida Sans"/>
                <a:cs typeface="Lucida Sans"/>
                <a:sym typeface="Lucida Sans"/>
              </a:rPr>
              <a:t>Thank You for attending!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idx="4294967295" type="ctrTitle"/>
          </p:nvPr>
        </p:nvSpPr>
        <p:spPr>
          <a:xfrm>
            <a:off x="685800" y="533401"/>
            <a:ext cx="7772400" cy="30489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800"/>
              <a:buFont typeface="Lucida Sans"/>
              <a:buNone/>
            </a:pPr>
            <a:r>
              <a:rPr b="1" i="0" lang="en-US" sz="4800" u="none" cap="none" strike="noStrike">
                <a:solidFill>
                  <a:schemeClr val="dk2"/>
                </a:solidFill>
                <a:latin typeface="Lucida Sans"/>
                <a:ea typeface="Lucida Sans"/>
                <a:cs typeface="Lucida Sans"/>
                <a:sym typeface="Lucida Sans"/>
              </a:rPr>
              <a:t>Title I </a:t>
            </a:r>
            <a:br>
              <a:rPr b="1" i="0" lang="en-US" sz="4800" u="none" cap="none" strike="noStrike">
                <a:solidFill>
                  <a:schemeClr val="dk2"/>
                </a:solidFill>
                <a:latin typeface="Lucida Sans"/>
                <a:ea typeface="Lucida Sans"/>
                <a:cs typeface="Lucida Sans"/>
                <a:sym typeface="Lucida Sans"/>
              </a:rPr>
            </a:br>
            <a:r>
              <a:rPr b="1" i="0" lang="en-US" sz="4800" u="none" cap="none" strike="noStrike">
                <a:solidFill>
                  <a:schemeClr val="dk2"/>
                </a:solidFill>
                <a:latin typeface="Lucida Sans"/>
                <a:ea typeface="Lucida Sans"/>
                <a:cs typeface="Lucida Sans"/>
                <a:sym typeface="Lucida Sans"/>
              </a:rPr>
              <a:t>Parent Information Meeting </a:t>
            </a:r>
            <a:endParaRPr b="1" i="0" sz="4800" u="none" cap="none" strike="noStrike">
              <a:solidFill>
                <a:schemeClr val="dk2"/>
              </a:solidFill>
              <a:latin typeface="Lucida Sans"/>
              <a:ea typeface="Lucida Sans"/>
              <a:cs typeface="Lucida Sans"/>
              <a:sym typeface="Lucida Sans"/>
            </a:endParaRPr>
          </a:p>
        </p:txBody>
      </p:sp>
      <p:sp>
        <p:nvSpPr>
          <p:cNvPr id="81" name="Google Shape;81;p3"/>
          <p:cNvSpPr txBox="1"/>
          <p:nvPr>
            <p:ph idx="1" type="subTitle"/>
          </p:nvPr>
        </p:nvSpPr>
        <p:spPr>
          <a:xfrm>
            <a:off x="685800" y="3611562"/>
            <a:ext cx="7772400" cy="12003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836"/>
              <a:buNone/>
            </a:pPr>
            <a:r>
              <a:rPr b="0" i="0" lang="en-US" sz="2700" u="none">
                <a:solidFill>
                  <a:schemeClr val="dk2"/>
                </a:solidFill>
                <a:latin typeface="Lucida Sans"/>
                <a:ea typeface="Lucida Sans"/>
                <a:cs typeface="Lucida Sans"/>
                <a:sym typeface="Lucida Sans"/>
              </a:rPr>
              <a:t>Henry M. Brader Elementary School</a:t>
            </a:r>
            <a:endParaRPr/>
          </a:p>
          <a:p>
            <a:pPr indent="0" lvl="0" marL="0" rtl="0" algn="r">
              <a:lnSpc>
                <a:spcPct val="100000"/>
              </a:lnSpc>
              <a:spcBef>
                <a:spcPts val="400"/>
              </a:spcBef>
              <a:spcAft>
                <a:spcPts val="0"/>
              </a:spcAft>
              <a:buSzPts val="1836"/>
              <a:buNone/>
            </a:pPr>
            <a:r>
              <a:rPr b="0" i="0" lang="en-US" sz="2700" u="none">
                <a:solidFill>
                  <a:schemeClr val="dk2"/>
                </a:solidFill>
                <a:latin typeface="Lucida Sans"/>
                <a:ea typeface="Lucida Sans"/>
                <a:cs typeface="Lucida Sans"/>
                <a:sym typeface="Lucida Sans"/>
              </a:rPr>
              <a:t>September</a:t>
            </a:r>
            <a:r>
              <a:rPr lang="en-US"/>
              <a:t>, 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idx="1" type="body"/>
          </p:nvPr>
        </p:nvSpPr>
        <p:spPr>
          <a:xfrm>
            <a:off x="457200" y="1481137"/>
            <a:ext cx="8229600" cy="45261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0" i="0" lang="en-US" sz="2400" u="none" cap="none" strike="noStrike">
                <a:solidFill>
                  <a:schemeClr val="dk1"/>
                </a:solidFill>
                <a:latin typeface="Lucida Sans"/>
                <a:ea typeface="Lucida Sans"/>
                <a:cs typeface="Lucida Sans"/>
                <a:sym typeface="Lucida Sans"/>
              </a:rPr>
              <a:t>Title I is short for the Title I, Part A of the Elementary and Secondary Education Act of 1965, Reauthorized by the No Child Left Behind Act of 2001and the Every Student Succeeds Act of 2015.</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cap="none" strike="noStrike">
                <a:solidFill>
                  <a:schemeClr val="dk1"/>
                </a:solidFill>
                <a:latin typeface="Lucida Sans"/>
                <a:ea typeface="Lucida Sans"/>
                <a:cs typeface="Lucida Sans"/>
                <a:sym typeface="Lucida Sans"/>
              </a:rPr>
              <a:t>Federal Program to help students in our nation’s schools.</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cap="none" strike="noStrike">
                <a:solidFill>
                  <a:schemeClr val="dk1"/>
                </a:solidFill>
                <a:latin typeface="Lucida Sans"/>
                <a:ea typeface="Lucida Sans"/>
                <a:cs typeface="Lucida Sans"/>
                <a:sym typeface="Lucida Sans"/>
              </a:rPr>
              <a:t>Provides funding for schoolwide programs to help ALL children. </a:t>
            </a:r>
            <a:endParaRPr/>
          </a:p>
          <a:p>
            <a:pPr indent="-255587" lvl="0" marL="365125" marR="0" rtl="0" algn="l">
              <a:lnSpc>
                <a:spcPct val="100000"/>
              </a:lnSpc>
              <a:spcBef>
                <a:spcPts val="400"/>
              </a:spcBef>
              <a:spcAft>
                <a:spcPts val="0"/>
              </a:spcAft>
              <a:buClr>
                <a:schemeClr val="accent1"/>
              </a:buClr>
              <a:buSzPts val="1632"/>
              <a:buFont typeface="Noto Sans Symbols"/>
              <a:buChar char="🞂"/>
            </a:pPr>
            <a:r>
              <a:rPr b="0" i="0" lang="en-US" sz="2400" u="none" cap="none" strike="noStrike">
                <a:solidFill>
                  <a:schemeClr val="dk1"/>
                </a:solidFill>
                <a:latin typeface="Lucida Sans"/>
                <a:ea typeface="Lucida Sans"/>
                <a:cs typeface="Lucida Sans"/>
                <a:sym typeface="Lucida Sans"/>
              </a:rPr>
              <a:t>Promotes family and community engagement and support. </a:t>
            </a:r>
            <a:endParaRPr/>
          </a:p>
        </p:txBody>
      </p:sp>
      <p:sp>
        <p:nvSpPr>
          <p:cNvPr id="87" name="Google Shape;87;p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Definition</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360"/>
              <a:buFont typeface="Noto Sans Symbols"/>
              <a:buChar char="🞂"/>
            </a:pPr>
            <a:r>
              <a:rPr b="0" i="0" lang="en-US" sz="2000" u="none" cap="none" strike="noStrike">
                <a:solidFill>
                  <a:schemeClr val="dk1"/>
                </a:solidFill>
                <a:latin typeface="Lucida Sans"/>
                <a:ea typeface="Lucida Sans"/>
                <a:cs typeface="Lucida Sans"/>
                <a:sym typeface="Lucida Sans"/>
              </a:rPr>
              <a:t>Advances equity for disadvantaged and high-need students</a:t>
            </a:r>
            <a:endParaRPr b="0" i="0" sz="2700" u="none" cap="none" strike="noStrike">
              <a:solidFill>
                <a:schemeClr val="dk1"/>
              </a:solidFill>
              <a:latin typeface="Lucida Sans"/>
              <a:ea typeface="Lucida Sans"/>
              <a:cs typeface="Lucida Sans"/>
              <a:sym typeface="Lucida Sans"/>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Lucida Sans"/>
                <a:ea typeface="Lucida Sans"/>
                <a:cs typeface="Lucida Sans"/>
                <a:sym typeface="Lucida Sans"/>
              </a:rPr>
              <a:t>Requires that ALL students be taught to high academic standards that will prepare them to succeed in college and careers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Lucida Sans"/>
                <a:ea typeface="Lucida Sans"/>
                <a:cs typeface="Lucida Sans"/>
                <a:sym typeface="Lucida Sans"/>
              </a:rPr>
              <a:t>Ensures that information is provided to educators, families, and students through statewide assessments that measure progress towards the standards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Lucida Sans"/>
                <a:ea typeface="Lucida Sans"/>
                <a:cs typeface="Lucida Sans"/>
                <a:sym typeface="Lucida Sans"/>
              </a:rPr>
              <a:t>Helps support and grow local innovations and interventions</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Lucida Sans"/>
                <a:ea typeface="Lucida Sans"/>
                <a:cs typeface="Lucida Sans"/>
                <a:sym typeface="Lucida Sans"/>
              </a:rPr>
              <a:t>Sustains and expands investment in high-quality preschool</a:t>
            </a:r>
            <a:endParaRPr/>
          </a:p>
          <a:p>
            <a:pPr indent="-255587" lvl="0" marL="365125" marR="0" rtl="0" algn="l">
              <a:lnSpc>
                <a:spcPct val="100000"/>
              </a:lnSpc>
              <a:spcBef>
                <a:spcPts val="400"/>
              </a:spcBef>
              <a:spcAft>
                <a:spcPts val="0"/>
              </a:spcAft>
              <a:buClr>
                <a:schemeClr val="accent1"/>
              </a:buClr>
              <a:buSzPts val="1360"/>
              <a:buFont typeface="Noto Sans Symbols"/>
              <a:buChar char="🞂"/>
            </a:pPr>
            <a:r>
              <a:rPr b="0" i="0" lang="en-US" sz="2000" u="none" cap="none" strike="noStrike">
                <a:solidFill>
                  <a:schemeClr val="dk1"/>
                </a:solidFill>
                <a:latin typeface="Lucida Sans"/>
                <a:ea typeface="Lucida Sans"/>
                <a:cs typeface="Lucida Sans"/>
                <a:sym typeface="Lucida Sans"/>
              </a:rPr>
              <a:t>Maintains an expectation that there will be accountability for our lowest performing schools and where graduation rates are low over extended period of time</a:t>
            </a:r>
            <a:endParaRPr/>
          </a:p>
        </p:txBody>
      </p:sp>
      <p:sp>
        <p:nvSpPr>
          <p:cNvPr id="93" name="Google Shape;93;p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ESSA Highlights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Lucida Sans"/>
                <a:ea typeface="Lucida Sans"/>
                <a:cs typeface="Lucida Sans"/>
                <a:sym typeface="Lucida Sans"/>
              </a:rPr>
              <a:t>School Strategic Plan – Checklist</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School-wide Reform Strategies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Instruction by Highly Qualified Teachers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Family and Community Engagement</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Additional Support (interventions)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School-Specific Transition Plans i.e. assisting preschool students with the transition from early childhood education programs to the elementary school.</a:t>
            </a:r>
            <a:endParaRPr/>
          </a:p>
          <a:p>
            <a:pPr indent="-156273" lvl="0" marL="365125" marR="0" rtl="0" algn="l">
              <a:lnSpc>
                <a:spcPct val="100000"/>
              </a:lnSpc>
              <a:spcBef>
                <a:spcPts val="400"/>
              </a:spcBef>
              <a:spcAft>
                <a:spcPts val="0"/>
              </a:spcAft>
              <a:buClr>
                <a:schemeClr val="accent1"/>
              </a:buClr>
              <a:buSzPts val="1564"/>
              <a:buFont typeface="Noto Sans Symbols"/>
              <a:buNone/>
            </a:pPr>
            <a:r>
              <a:t/>
            </a:r>
            <a:endParaRPr b="0" i="0" sz="2300" u="none" cap="none" strike="noStrike">
              <a:solidFill>
                <a:schemeClr val="dk1"/>
              </a:solidFill>
              <a:latin typeface="Lucida Sans"/>
              <a:ea typeface="Lucida Sans"/>
              <a:cs typeface="Lucida Sans"/>
              <a:sym typeface="Lucida Sans"/>
            </a:endParaRPr>
          </a:p>
        </p:txBody>
      </p:sp>
      <p:sp>
        <p:nvSpPr>
          <p:cNvPr id="99" name="Google Shape;99;p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Title I Components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idx="1" type="body"/>
          </p:nvPr>
        </p:nvSpPr>
        <p:spPr>
          <a:xfrm>
            <a:off x="457200" y="1481137"/>
            <a:ext cx="8229600" cy="49196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Noto Sans Symbols"/>
              <a:buChar char="🞂"/>
            </a:pPr>
            <a:r>
              <a:rPr b="1" i="0" lang="en-US" sz="2400" u="none">
                <a:solidFill>
                  <a:schemeClr val="dk1"/>
                </a:solidFill>
                <a:latin typeface="Lucida Sans"/>
                <a:ea typeface="Lucida Sans"/>
                <a:cs typeface="Lucida Sans"/>
                <a:sym typeface="Lucida Sans"/>
              </a:rPr>
              <a:t>FACE is defined as the participation of the family and the community in regular, two-way and meaningful communication involving student academic learning and other activities.  This includes ensuring that:</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Family and Community play an integral role in assisting their child’s learning</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Family and Community are encouraged to be actively involved in their child’s education at school</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Family and Community are full partners in their child’s education and are included, as appropriate in decision making</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105" name="Google Shape;105;p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Family and Community Engagement Policy</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….and on advisory committees to assist in the education of their child.</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School Improvement Process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PBS Committee</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Monthly Newsletters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Parent Link</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Invitations to Events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PTA Meetings/PAC Meetings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School/Community Functions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Parent/Teacher Conferences</a:t>
            </a:r>
            <a:endParaRPr/>
          </a:p>
        </p:txBody>
      </p:sp>
      <p:sp>
        <p:nvSpPr>
          <p:cNvPr id="111" name="Google Shape;111;p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Family and Community Engagement (cont.)</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28599" lvl="1" marL="620712" marR="0" rtl="0" algn="l">
              <a:lnSpc>
                <a:spcPct val="100000"/>
              </a:lnSpc>
              <a:spcBef>
                <a:spcPts val="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Surveys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Open House</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Back to School Nights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Parent </a:t>
            </a:r>
            <a:r>
              <a:rPr lang="en-US"/>
              <a:t>Newsletter</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Holding Annual Title I Meeting</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Parent Nights/Workshops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Progress Reports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Report Cards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Bilingual Assistance and Communications</a:t>
            </a:r>
            <a:endParaRPr/>
          </a:p>
          <a:p>
            <a:pPr indent="-156273" lvl="0" marL="365125" marR="0" rtl="0" algn="l">
              <a:lnSpc>
                <a:spcPct val="100000"/>
              </a:lnSpc>
              <a:spcBef>
                <a:spcPts val="400"/>
              </a:spcBef>
              <a:spcAft>
                <a:spcPts val="0"/>
              </a:spcAft>
              <a:buClr>
                <a:schemeClr val="accent1"/>
              </a:buClr>
              <a:buSzPts val="1564"/>
              <a:buFont typeface="Noto Sans Symbols"/>
              <a:buNone/>
            </a:pPr>
            <a:r>
              <a:t/>
            </a:r>
            <a:endParaRPr b="0" i="0" sz="2300" u="none" cap="none" strike="noStrike">
              <a:solidFill>
                <a:schemeClr val="dk1"/>
              </a:solidFill>
              <a:latin typeface="Lucida Sans"/>
              <a:ea typeface="Lucida Sans"/>
              <a:cs typeface="Lucida Sans"/>
              <a:sym typeface="Lucida Sans"/>
            </a:endParaRPr>
          </a:p>
        </p:txBody>
      </p:sp>
      <p:sp>
        <p:nvSpPr>
          <p:cNvPr id="117" name="Google Shape;117;p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Family and Community Engagement (cont.)</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As a parent of a student attending a Title I school, you have the following rights: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You can schedule regular meetings with your children’s teachers or school administrators.</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You can obtain information on the level of achievement of your child on each state academic assessment.</a:t>
            </a:r>
            <a:endParaRPr/>
          </a:p>
          <a:p>
            <a:pPr indent="-228599" lvl="1" marL="620712" marR="0" rtl="0" algn="l">
              <a:lnSpc>
                <a:spcPct val="10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You can obtain certain information on the professional qualifications of your child’s classroom teacher and paraprofessional providing services to your child.</a:t>
            </a:r>
            <a:endParaRPr/>
          </a:p>
        </p:txBody>
      </p:sp>
      <p:sp>
        <p:nvSpPr>
          <p:cNvPr id="123" name="Google Shape;123;p1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Do You Know Your Rights?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