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embeddedFontLst>
    <p:embeddedFont>
      <p:font typeface="Robot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Roboto-bold.fntdata"/><Relationship Id="rId41" Type="http://schemas.openxmlformats.org/officeDocument/2006/relationships/font" Target="fonts/Roboto-regular.fntdata"/><Relationship Id="rId22" Type="http://schemas.openxmlformats.org/officeDocument/2006/relationships/slide" Target="slides/slide16.xml"/><Relationship Id="rId44" Type="http://schemas.openxmlformats.org/officeDocument/2006/relationships/font" Target="fonts/Roboto-boldItalic.fntdata"/><Relationship Id="rId21" Type="http://schemas.openxmlformats.org/officeDocument/2006/relationships/slide" Target="slides/slide15.xml"/><Relationship Id="rId43" Type="http://schemas.openxmlformats.org/officeDocument/2006/relationships/font" Target="fonts/Roboto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781688a34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0781688a34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0781688a34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0781688a34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0781688a34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0781688a34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781688a34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781688a34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0781688a34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0781688a34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781688a34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0781688a34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0781688a34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0781688a34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0781688a34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0781688a34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0781688a34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0781688a34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0781688a34_7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0781688a34_7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781688a34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0781688a34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0781688a34_6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0781688a34_6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079ef0f74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079ef0f74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079ef0f74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079ef0f74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79ef0f74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79ef0f74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0781688a34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0781688a34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0781688a34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0781688a34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079ef0f740_3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079ef0f740_3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0781688a34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0781688a34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0781688a34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0781688a34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781688a34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0781688a34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781688a34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0781688a34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079ef0f740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079ef0f740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079ef0f740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079ef0f740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079ef0f740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079ef0f740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079ef0f740_3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079ef0f740_3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b5cf9a4bf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b5cf9a4bf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781688a34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781688a34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781688a34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0781688a34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781688a34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781688a34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Helen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781688a34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0781688a34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Helen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0781688a34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0781688a34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781688a34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781688a34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7" name="Google Shape;87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8" name="Google Shape;8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1" name="Google Shape;9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9" name="Google Shape;99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" name="Google Shape;10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7" name="Google Shape;10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0" name="Google Shape;11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4" name="Google Shape;114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5" name="Google Shape;115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6" name="Google Shape;11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9" name="Google Shape;11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Relationship Id="rId4" Type="http://schemas.openxmlformats.org/officeDocument/2006/relationships/image" Target="../media/image37.jpg"/><Relationship Id="rId10" Type="http://schemas.openxmlformats.org/officeDocument/2006/relationships/image" Target="../media/image21.jpg"/><Relationship Id="rId9" Type="http://schemas.openxmlformats.org/officeDocument/2006/relationships/hyperlink" Target="mailto:liping.wang@christina.k12.de.us" TargetMode="External"/><Relationship Id="rId5" Type="http://schemas.openxmlformats.org/officeDocument/2006/relationships/image" Target="../media/image30.jpg"/><Relationship Id="rId6" Type="http://schemas.openxmlformats.org/officeDocument/2006/relationships/hyperlink" Target="mailto:michele.savage@christina.k12.de.us" TargetMode="External"/><Relationship Id="rId7" Type="http://schemas.openxmlformats.org/officeDocument/2006/relationships/hyperlink" Target="mailto:charles.priestley@christina.k12.de.us" TargetMode="External"/><Relationship Id="rId8" Type="http://schemas.openxmlformats.org/officeDocument/2006/relationships/hyperlink" Target="mailto:zhaochun.li@christina.k12.de.us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3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drive.google.com/file/d/1ZAA1m4H2cmaduyQ-eIOgh7F0nSTc1Nj6/view" TargetMode="External"/><Relationship Id="rId4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drive.google.com/drive/folders/1fdPxHva0fdGFXkQcEamY5ADkiUgHd3Rz?usp=sharing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rive.google.com/drive/folders/152pNBrgO7PxJ6EveZ9eoCJjV2ekZgS7u?usp=sharing" TargetMode="External"/><Relationship Id="rId4" Type="http://schemas.openxmlformats.org/officeDocument/2006/relationships/hyperlink" Target="http://drive.google.com/file/d/1UqI35w_W55DyoAiNjBhcJrY8IoQQq8Ll/view" TargetMode="External"/><Relationship Id="rId5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Relationship Id="rId4" Type="http://schemas.openxmlformats.org/officeDocument/2006/relationships/image" Target="../media/image3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Relationship Id="rId4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jpg"/><Relationship Id="rId4" Type="http://schemas.openxmlformats.org/officeDocument/2006/relationships/image" Target="../media/image39.jpg"/><Relationship Id="rId5" Type="http://schemas.openxmlformats.org/officeDocument/2006/relationships/image" Target="../media/image4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Relationship Id="rId4" Type="http://schemas.openxmlformats.org/officeDocument/2006/relationships/image" Target="../media/image4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Relationship Id="rId4" Type="http://schemas.openxmlformats.org/officeDocument/2006/relationships/image" Target="../media/image3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Relationship Id="rId4" Type="http://schemas.openxmlformats.org/officeDocument/2006/relationships/image" Target="../media/image32.jpg"/><Relationship Id="rId5" Type="http://schemas.openxmlformats.org/officeDocument/2006/relationships/hyperlink" Target="https://drive.google.com/drive/folders/1iLPQT2jdwPnKbKOyEkfdnF4kcd1RBa9A?usp=sharin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3.jpg"/><Relationship Id="rId6" Type="http://schemas.openxmlformats.org/officeDocument/2006/relationships/image" Target="../media/image4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jpg"/><Relationship Id="rId4" Type="http://schemas.openxmlformats.org/officeDocument/2006/relationships/image" Target="../media/image53.jpg"/><Relationship Id="rId5" Type="http://schemas.openxmlformats.org/officeDocument/2006/relationships/image" Target="../media/image4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jpg"/><Relationship Id="rId4" Type="http://schemas.openxmlformats.org/officeDocument/2006/relationships/image" Target="../media/image5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ctrTitle"/>
          </p:nvPr>
        </p:nvSpPr>
        <p:spPr>
          <a:xfrm>
            <a:off x="445700" y="1699025"/>
            <a:ext cx="84843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Chinese Immersion @ Shue Medill MS</a:t>
            </a:r>
            <a:endParaRPr/>
          </a:p>
        </p:txBody>
      </p:sp>
      <p:sp>
        <p:nvSpPr>
          <p:cNvPr id="131" name="Google Shape;131;p25"/>
          <p:cNvSpPr txBox="1"/>
          <p:nvPr>
            <p:ph idx="1" type="subTitle"/>
          </p:nvPr>
        </p:nvSpPr>
        <p:spPr>
          <a:xfrm>
            <a:off x="576800" y="2668229"/>
            <a:ext cx="8222100" cy="21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&amp; Christina’s K-12 </a:t>
            </a:r>
            <a:endParaRPr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Dual Language Immersion </a:t>
            </a:r>
            <a:endParaRPr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 </a:t>
            </a:r>
            <a:endParaRPr sz="2900"/>
          </a:p>
        </p:txBody>
      </p:sp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725" y="261746"/>
            <a:ext cx="2191475" cy="6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1550" y="237748"/>
            <a:ext cx="1403475" cy="141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MS: Preparing our students to be Globally Competent:</a:t>
            </a:r>
            <a:endParaRPr/>
          </a:p>
        </p:txBody>
      </p:sp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1170200"/>
            <a:ext cx="6926513" cy="38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7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386"/>
            <a:ext cx="9144001" cy="5121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650" y="56700"/>
            <a:ext cx="9144000" cy="50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50" y="152400"/>
            <a:ext cx="8818275" cy="499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75" y="48810"/>
            <a:ext cx="9143999" cy="5094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Chinese Immersion Curriculum </a:t>
            </a:r>
            <a:endParaRPr/>
          </a:p>
        </p:txBody>
      </p:sp>
      <p:sp>
        <p:nvSpPr>
          <p:cNvPr id="221" name="Google Shape;221;p40"/>
          <p:cNvSpPr txBox="1"/>
          <p:nvPr/>
        </p:nvSpPr>
        <p:spPr>
          <a:xfrm>
            <a:off x="304800" y="1066800"/>
            <a:ext cx="3738900" cy="11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Grade 8 Global Captstone Project: 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</a:t>
            </a:r>
            <a:endParaRPr sz="2000"/>
          </a:p>
        </p:txBody>
      </p:sp>
      <p:sp>
        <p:nvSpPr>
          <p:cNvPr id="222" name="Google Shape;222;p40"/>
          <p:cNvSpPr txBox="1"/>
          <p:nvPr/>
        </p:nvSpPr>
        <p:spPr>
          <a:xfrm>
            <a:off x="171775" y="1611175"/>
            <a:ext cx="3786300" cy="26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/>
              <a:t>·</a:t>
            </a:r>
            <a:r>
              <a:rPr b="1" lang="en" sz="800"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b="1" lang="en" sz="1200"/>
              <a:t>Connect to AP Themes and iChinese Unit topics</a:t>
            </a:r>
            <a:endParaRPr b="1" sz="1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/>
              <a:t>·</a:t>
            </a:r>
            <a:r>
              <a:rPr b="1" lang="en" sz="800"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b="1" lang="en" sz="1200"/>
              <a:t>Implement a year-long portfolio approach to collect evidence</a:t>
            </a:r>
            <a:endParaRPr b="1" sz="1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/>
              <a:t>·</a:t>
            </a:r>
            <a:r>
              <a:rPr b="1" lang="en" sz="800"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b="1" lang="en" sz="1200"/>
              <a:t>Provide students with voice and choice</a:t>
            </a:r>
            <a:endParaRPr b="1" sz="1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/>
              <a:t>·</a:t>
            </a:r>
            <a:r>
              <a:rPr b="1" lang="en" sz="800"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b="1" lang="en" sz="1200"/>
              <a:t>Use the Asia Society Global Competency rubric</a:t>
            </a:r>
            <a:endParaRPr b="1" sz="1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/>
              <a:t>·</a:t>
            </a:r>
            <a:r>
              <a:rPr b="1" lang="en" sz="800"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b="1" lang="en" sz="1200"/>
              <a:t>Present in person or online to an authentic audience</a:t>
            </a:r>
            <a:endParaRPr b="1" sz="1200"/>
          </a:p>
        </p:txBody>
      </p:sp>
      <p:pic>
        <p:nvPicPr>
          <p:cNvPr id="223" name="Google Shape;22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1875" y="1173175"/>
            <a:ext cx="5185926" cy="316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/>
          <p:nvPr>
            <p:ph type="title"/>
          </p:nvPr>
        </p:nvSpPr>
        <p:spPr>
          <a:xfrm>
            <a:off x="311700" y="518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Shue Medill MS &amp; Introduction </a:t>
            </a:r>
            <a:endParaRPr/>
          </a:p>
        </p:txBody>
      </p:sp>
      <p:pic>
        <p:nvPicPr>
          <p:cNvPr id="229" name="Google Shape;22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00" y="3314450"/>
            <a:ext cx="2363848" cy="177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2725" y="51800"/>
            <a:ext cx="1813176" cy="181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1951" y="1899262"/>
            <a:ext cx="2040003" cy="152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1"/>
          <p:cNvSpPr txBox="1"/>
          <p:nvPr/>
        </p:nvSpPr>
        <p:spPr>
          <a:xfrm>
            <a:off x="1650350" y="556475"/>
            <a:ext cx="4262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Ms. Michele Savage - Principal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michele.savage@christina.k12.de.us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Mr. Chuck Priestley - Assistant Principal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charles.priestley@christina.k12.de.us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Ms. Andrea Li - Immersion Teacher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zhaochun.li@christina.k12.de.us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Ms. Eileen Wang - Immersion Teacher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liping.wang@christina.k12.de.us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3" name="Google Shape;233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71575" y="3463525"/>
            <a:ext cx="2272425" cy="170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2"/>
          <p:cNvSpPr txBox="1"/>
          <p:nvPr>
            <p:ph type="title"/>
          </p:nvPr>
        </p:nvSpPr>
        <p:spPr>
          <a:xfrm>
            <a:off x="383700" y="325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Shue Medill MS &amp; Introduction </a:t>
            </a:r>
            <a:endParaRPr/>
          </a:p>
        </p:txBody>
      </p:sp>
      <p:pic>
        <p:nvPicPr>
          <p:cNvPr id="239" name="Google Shape;23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69396">
            <a:off x="7514864" y="145372"/>
            <a:ext cx="1437969" cy="83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000" y="3530150"/>
            <a:ext cx="2017249" cy="151294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2"/>
          <p:cNvSpPr txBox="1"/>
          <p:nvPr/>
        </p:nvSpPr>
        <p:spPr>
          <a:xfrm>
            <a:off x="2023775" y="536325"/>
            <a:ext cx="67251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Timeline of Events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Spring 2014    Chinese Language taught through Middlebury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2014 -2015     Continuation of Middlebury Program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2015-2016 -    Middle School Immersion Advisory Committee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                         Attend FLAN Conference in Utah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                         Meet with Downes and review program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2016 - 2017   Partnership with Confucius Institute at University of DE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2017-2018     Participate in Middle School Immersion Continuation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   Superintendent Study Mission in Alaska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    Identify teacher for 2018/2019 school year Chinese Lang/Soc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    Visit Downes students, check in with Downes and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    present to parents. 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    Attend Immersion Principal Institute in June. 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2018 -2019	    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Ms. Li co-teaches Social Studies and observes Downes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			     classes to prepare for the next school year.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2019-2020      Welcome our first 6th grade Immersion class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2020-2021      Welcome our 2nd 6th grade Immersion class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                                   Begin Global Village connection with Downes  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2021 - 2022     Welcome our 3rd 6th grade Immersion class and graduate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                          our first 8th grade class!!!                      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     Chinese Class/Enrichment       中文课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47" name="Google Shape;247;p43"/>
          <p:cNvSpPr txBox="1"/>
          <p:nvPr>
            <p:ph idx="1" type="body"/>
          </p:nvPr>
        </p:nvSpPr>
        <p:spPr>
          <a:xfrm>
            <a:off x="311700" y="1152475"/>
            <a:ext cx="8520600" cy="40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➤ </a:t>
            </a:r>
            <a:r>
              <a:rPr lang="en">
                <a:solidFill>
                  <a:srgbClr val="1C4587"/>
                </a:solidFill>
              </a:rPr>
              <a:t>Mandarin Matrix DLI Inter3; iChinese Book 2 &amp; </a:t>
            </a:r>
            <a:r>
              <a:rPr lang="en">
                <a:solidFill>
                  <a:srgbClr val="1C4587"/>
                </a:solidFill>
              </a:rPr>
              <a:t>Book 4</a:t>
            </a:r>
            <a:endParaRPr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➤</a:t>
            </a:r>
            <a:r>
              <a:rPr lang="en">
                <a:solidFill>
                  <a:srgbClr val="1C4587"/>
                </a:solidFill>
              </a:rPr>
              <a:t>Task based with emphases on: </a:t>
            </a:r>
            <a:endParaRPr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    ∎ </a:t>
            </a:r>
            <a:r>
              <a:rPr lang="en">
                <a:solidFill>
                  <a:srgbClr val="980000"/>
                </a:solidFill>
              </a:rPr>
              <a:t>Speaking on a variety of topics 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  </a:t>
            </a:r>
            <a:r>
              <a:rPr lang="en">
                <a:solidFill>
                  <a:srgbClr val="1C4587"/>
                </a:solidFill>
              </a:rPr>
              <a:t>∎ </a:t>
            </a:r>
            <a:r>
              <a:rPr lang="en">
                <a:solidFill>
                  <a:srgbClr val="980000"/>
                </a:solidFill>
              </a:rPr>
              <a:t>Expressing feeling &amp; opinions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  </a:t>
            </a:r>
            <a:r>
              <a:rPr lang="en">
                <a:solidFill>
                  <a:srgbClr val="1C4587"/>
                </a:solidFill>
              </a:rPr>
              <a:t>∎ </a:t>
            </a:r>
            <a:r>
              <a:rPr lang="en">
                <a:solidFill>
                  <a:srgbClr val="980000"/>
                </a:solidFill>
              </a:rPr>
              <a:t>Recognizing Chinese characters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    ∎ </a:t>
            </a:r>
            <a:r>
              <a:rPr lang="en">
                <a:solidFill>
                  <a:srgbClr val="980000"/>
                </a:solidFill>
              </a:rPr>
              <a:t>Improving reading literacy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  </a:t>
            </a:r>
            <a:r>
              <a:rPr lang="en">
                <a:solidFill>
                  <a:srgbClr val="1C4587"/>
                </a:solidFill>
              </a:rPr>
              <a:t>∎ </a:t>
            </a:r>
            <a:r>
              <a:rPr lang="en">
                <a:solidFill>
                  <a:srgbClr val="980000"/>
                </a:solidFill>
              </a:rPr>
              <a:t>Learning in a cultural context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➤</a:t>
            </a:r>
            <a:r>
              <a:rPr lang="en">
                <a:solidFill>
                  <a:srgbClr val="1C4587"/>
                </a:solidFill>
              </a:rPr>
              <a:t> Website Resources</a:t>
            </a:r>
            <a:endParaRPr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  </a:t>
            </a:r>
            <a:r>
              <a:rPr lang="en">
                <a:solidFill>
                  <a:srgbClr val="980000"/>
                </a:solidFill>
              </a:rPr>
              <a:t> iChineseReader/Quizlet/Quizizz/Flipgrid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80000"/>
                </a:solidFill>
              </a:rPr>
              <a:t>  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248" name="Google Shape;24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800" y="1786100"/>
            <a:ext cx="4182199" cy="305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 </a:t>
            </a:r>
            <a:endParaRPr/>
          </a:p>
        </p:txBody>
      </p:sp>
      <p:sp>
        <p:nvSpPr>
          <p:cNvPr id="139" name="Google Shape;139;p2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K-12 DLI Pathway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Chinese DLI Program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Shue MS DLI Introduction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Shue DLI Teachers Ms. Li and Ms. Wang &amp;  Overview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School Tour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/>
          <p:nvPr>
            <p:ph type="title"/>
          </p:nvPr>
        </p:nvSpPr>
        <p:spPr>
          <a:xfrm>
            <a:off x="311700" y="268600"/>
            <a:ext cx="8520600" cy="6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        Social Studies Class    社会科学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54" name="Google Shape;254;p44"/>
          <p:cNvSpPr txBox="1"/>
          <p:nvPr>
            <p:ph idx="1" type="body"/>
          </p:nvPr>
        </p:nvSpPr>
        <p:spPr>
          <a:xfrm>
            <a:off x="311700" y="940000"/>
            <a:ext cx="8520600" cy="43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➤</a:t>
            </a:r>
            <a:r>
              <a:rPr lang="en">
                <a:solidFill>
                  <a:srgbClr val="1C4587"/>
                </a:solidFill>
              </a:rPr>
              <a:t> </a:t>
            </a:r>
            <a:r>
              <a:rPr b="1" lang="en">
                <a:solidFill>
                  <a:srgbClr val="1C4587"/>
                </a:solidFill>
              </a:rPr>
              <a:t>Delaware Recommended Social Studies Curriculum 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➤</a:t>
            </a:r>
            <a:r>
              <a:rPr b="1" lang="en">
                <a:solidFill>
                  <a:srgbClr val="1C4587"/>
                </a:solidFill>
              </a:rPr>
              <a:t>Additional Resources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 </a:t>
            </a:r>
            <a:r>
              <a:rPr i="1" lang="en">
                <a:solidFill>
                  <a:srgbClr val="980000"/>
                </a:solidFill>
              </a:rPr>
              <a:t>Discovering World Geography</a:t>
            </a:r>
            <a:r>
              <a:rPr lang="en">
                <a:solidFill>
                  <a:srgbClr val="980000"/>
                </a:solidFill>
              </a:rPr>
              <a:t> (</a:t>
            </a:r>
            <a:r>
              <a:rPr lang="en" sz="1600">
                <a:solidFill>
                  <a:srgbClr val="980000"/>
                </a:solidFill>
              </a:rPr>
              <a:t>McGraw Hill Education</a:t>
            </a:r>
            <a:r>
              <a:rPr lang="en">
                <a:solidFill>
                  <a:srgbClr val="980000"/>
                </a:solidFill>
              </a:rPr>
              <a:t>)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</a:t>
            </a:r>
            <a:r>
              <a:rPr i="1" lang="en">
                <a:solidFill>
                  <a:srgbClr val="980000"/>
                </a:solidFill>
              </a:rPr>
              <a:t> Discovering Our Past: A History of the United States </a:t>
            </a:r>
            <a:r>
              <a:rPr lang="en">
                <a:solidFill>
                  <a:srgbClr val="980000"/>
                </a:solidFill>
              </a:rPr>
              <a:t>(</a:t>
            </a:r>
            <a:r>
              <a:rPr lang="en" sz="1600">
                <a:solidFill>
                  <a:srgbClr val="980000"/>
                </a:solidFill>
              </a:rPr>
              <a:t>McGraw Hill Education</a:t>
            </a:r>
            <a:r>
              <a:rPr lang="en">
                <a:solidFill>
                  <a:srgbClr val="980000"/>
                </a:solidFill>
              </a:rPr>
              <a:t>)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 Stanford History Eudcation Group   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 Gilder-Lehrman Institute   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 Junior Scholastic Magazine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 CNN 10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 Common Lit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 iCivics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 Nearpod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   Online tools like seterra.com, CIA World Factbook, etc.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255" name="Google Shape;25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825" y="3543300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45" title="IMG_0974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Project-Based Learning: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Chinese biography book study project: </a:t>
            </a:r>
            <a:endParaRPr/>
          </a:p>
        </p:txBody>
      </p:sp>
      <p:sp>
        <p:nvSpPr>
          <p:cNvPr id="268" name="Google Shape;268;p46"/>
          <p:cNvSpPr txBox="1"/>
          <p:nvPr/>
        </p:nvSpPr>
        <p:spPr>
          <a:xfrm>
            <a:off x="885100" y="1970550"/>
            <a:ext cx="6579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https://drive.google.com/drive/folders/1fdPxHva0fdGFXkQcEamY5ADkiUgHd3Rz?usp=sharing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Chinese Video-Making Contest: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7"/>
          <p:cNvSpPr txBox="1"/>
          <p:nvPr/>
        </p:nvSpPr>
        <p:spPr>
          <a:xfrm>
            <a:off x="768200" y="1235775"/>
            <a:ext cx="7815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https://drive.google.com/drive/folders/152pNBrgO7PxJ6EveZ9eoCJjV2ekZgS7u?usp=sharing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47" title="First prize (Audrey &amp; Hope)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8775" y="1851375"/>
            <a:ext cx="5310802" cy="298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Chinese Words Recognition Contest: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1" name="Google Shape;28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75" y="1213325"/>
            <a:ext cx="3394650" cy="334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3525" y="1391925"/>
            <a:ext cx="3799700" cy="284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9"/>
          <p:cNvSpPr txBox="1"/>
          <p:nvPr>
            <p:ph type="title"/>
          </p:nvPr>
        </p:nvSpPr>
        <p:spPr>
          <a:xfrm>
            <a:off x="311700" y="2263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iChinese Reader</a:t>
            </a:r>
            <a:r>
              <a:rPr lang="en"/>
              <a:t> Reading Contest:</a:t>
            </a:r>
            <a:endParaRPr/>
          </a:p>
        </p:txBody>
      </p:sp>
      <p:pic>
        <p:nvPicPr>
          <p:cNvPr id="288" name="Google Shape;28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975" y="998000"/>
            <a:ext cx="3181250" cy="286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2098" y="1842475"/>
            <a:ext cx="4060201" cy="304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Chinese New Year Celebration: </a:t>
            </a:r>
            <a:endParaRPr/>
          </a:p>
        </p:txBody>
      </p:sp>
      <p:pic>
        <p:nvPicPr>
          <p:cNvPr id="295" name="Google Shape;29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00" y="1315937"/>
            <a:ext cx="4376627" cy="305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0"/>
          <p:cNvPicPr preferRelativeResize="0"/>
          <p:nvPr/>
        </p:nvPicPr>
        <p:blipFill rotWithShape="1">
          <a:blip r:embed="rId4">
            <a:alphaModFix/>
          </a:blip>
          <a:srcRect b="3299" l="-447" r="-23868" t="-3300"/>
          <a:stretch/>
        </p:blipFill>
        <p:spPr>
          <a:xfrm rot="5400000">
            <a:off x="5494686" y="2704963"/>
            <a:ext cx="2299551" cy="318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4825" y="1045225"/>
            <a:ext cx="2797348" cy="18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Chinese New Year Celebration: </a:t>
            </a:r>
            <a:endParaRPr/>
          </a:p>
        </p:txBody>
      </p:sp>
      <p:pic>
        <p:nvPicPr>
          <p:cNvPr id="303" name="Google Shape;30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50" y="1017800"/>
            <a:ext cx="4180950" cy="263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1825" y="2407175"/>
            <a:ext cx="4511826" cy="246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/>
              <a:t>ummer Immersion</a:t>
            </a:r>
            <a:r>
              <a:rPr lang="en"/>
              <a:t> Program (2021):</a:t>
            </a:r>
            <a:endParaRPr/>
          </a:p>
        </p:txBody>
      </p:sp>
      <p:pic>
        <p:nvPicPr>
          <p:cNvPr id="310" name="Google Shape;31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93150"/>
            <a:ext cx="456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4100" y="1515338"/>
            <a:ext cx="3967500" cy="297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</a:t>
            </a:r>
            <a:r>
              <a:rPr lang="en"/>
              <a:t> Immersion Program (2021):</a:t>
            </a:r>
            <a:endParaRPr/>
          </a:p>
        </p:txBody>
      </p:sp>
      <p:pic>
        <p:nvPicPr>
          <p:cNvPr id="317" name="Google Shape;31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800" y="110785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9200" y="1107850"/>
            <a:ext cx="411480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3"/>
          <p:cNvSpPr txBox="1"/>
          <p:nvPr/>
        </p:nvSpPr>
        <p:spPr>
          <a:xfrm>
            <a:off x="5277100" y="428400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https://drive.google.com/drive/folders/1iLPQT2jdwPnKbKOyEkfdnF4kcd1RBa9A?usp=sharing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Christina K-12 DLI Pathway </a:t>
            </a:r>
            <a:endParaRPr/>
          </a:p>
        </p:txBody>
      </p:sp>
      <p:pic>
        <p:nvPicPr>
          <p:cNvPr id="145" name="Google Shape;1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375" y="1427850"/>
            <a:ext cx="8128500" cy="325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Village</a:t>
            </a:r>
            <a:endParaRPr/>
          </a:p>
        </p:txBody>
      </p:sp>
      <p:pic>
        <p:nvPicPr>
          <p:cNvPr id="325" name="Google Shape;32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40863" y="1329710"/>
            <a:ext cx="2977823" cy="275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829926" y="-264252"/>
            <a:ext cx="2556698" cy="344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088950" y="2018223"/>
            <a:ext cx="2800768" cy="210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0647" y="2830373"/>
            <a:ext cx="2800768" cy="210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Visit REACH Students and Teach Them Chinese</a:t>
            </a:r>
            <a:endParaRPr/>
          </a:p>
        </p:txBody>
      </p:sp>
      <p:pic>
        <p:nvPicPr>
          <p:cNvPr id="334" name="Google Shape;33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2850" y="1017800"/>
            <a:ext cx="3457198" cy="274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23" y="2418475"/>
            <a:ext cx="2538604" cy="190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3073" y="2571750"/>
            <a:ext cx="2538604" cy="1903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Candy Sale for Immersion Fund Raising:</a:t>
            </a:r>
            <a:endParaRPr/>
          </a:p>
        </p:txBody>
      </p:sp>
      <p:pic>
        <p:nvPicPr>
          <p:cNvPr id="342" name="Google Shape;34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200"/>
            <a:ext cx="4645325" cy="334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0125" y="1339375"/>
            <a:ext cx="4041477" cy="317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Trip to The Philadelphia Museum of Art</a:t>
            </a:r>
            <a:endParaRPr/>
          </a:p>
        </p:txBody>
      </p:sp>
      <p:pic>
        <p:nvPicPr>
          <p:cNvPr id="349" name="Google Shape;34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100" y="1170200"/>
            <a:ext cx="6617349" cy="38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8"/>
          <p:cNvSpPr txBox="1"/>
          <p:nvPr>
            <p:ph type="title"/>
          </p:nvPr>
        </p:nvSpPr>
        <p:spPr>
          <a:xfrm>
            <a:off x="311700" y="145825"/>
            <a:ext cx="8520600" cy="5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Trip to New York</a:t>
            </a:r>
            <a:endParaRPr/>
          </a:p>
        </p:txBody>
      </p:sp>
      <p:pic>
        <p:nvPicPr>
          <p:cNvPr id="355" name="Google Shape;35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675" y="808650"/>
            <a:ext cx="7238001" cy="418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title"/>
          </p:nvPr>
        </p:nvSpPr>
        <p:spPr>
          <a:xfrm>
            <a:off x="216275" y="247775"/>
            <a:ext cx="1919100" cy="17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Christina K-12 DLI Pathway </a:t>
            </a:r>
            <a:endParaRPr/>
          </a:p>
        </p:txBody>
      </p:sp>
      <p:pic>
        <p:nvPicPr>
          <p:cNvPr id="151" name="Google Shape;1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5400" y="202675"/>
            <a:ext cx="6582049" cy="47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Reminder: School Choice Applications Due </a:t>
            </a:r>
            <a:endParaRPr/>
          </a:p>
        </p:txBody>
      </p:sp>
      <p:pic>
        <p:nvPicPr>
          <p:cNvPr id="157" name="Google Shape;1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00" y="1103400"/>
            <a:ext cx="6076441" cy="38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5726" y="989446"/>
            <a:ext cx="2126575" cy="4077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/>
          <p:nvPr>
            <p:ph type="title"/>
          </p:nvPr>
        </p:nvSpPr>
        <p:spPr>
          <a:xfrm>
            <a:off x="73150" y="152350"/>
            <a:ext cx="1919100" cy="17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Christina 6-12 DLI Pathway </a:t>
            </a:r>
            <a:endParaRPr/>
          </a:p>
        </p:txBody>
      </p:sp>
      <p:pic>
        <p:nvPicPr>
          <p:cNvPr id="164" name="Google Shape;1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3775" y="381425"/>
            <a:ext cx="7296924" cy="39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9400" y="214100"/>
            <a:ext cx="5504125" cy="47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1"/>
          <p:cNvSpPr txBox="1"/>
          <p:nvPr>
            <p:ph type="title"/>
          </p:nvPr>
        </p:nvSpPr>
        <p:spPr>
          <a:xfrm>
            <a:off x="530350" y="304750"/>
            <a:ext cx="1919100" cy="17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Christina G9-12 DLI Pathway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000"/>
            <a:ext cx="9143999" cy="50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3"/>
          <p:cNvSpPr txBox="1"/>
          <p:nvPr>
            <p:ph type="title"/>
          </p:nvPr>
        </p:nvSpPr>
        <p:spPr>
          <a:xfrm>
            <a:off x="120850" y="1332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Chinese Immersion Curriculum </a:t>
            </a:r>
            <a:endParaRPr/>
          </a:p>
        </p:txBody>
      </p:sp>
      <p:pic>
        <p:nvPicPr>
          <p:cNvPr id="181" name="Google Shape;181;p33"/>
          <p:cNvPicPr preferRelativeResize="0"/>
          <p:nvPr/>
        </p:nvPicPr>
        <p:blipFill rotWithShape="1">
          <a:blip r:embed="rId3">
            <a:alphaModFix/>
          </a:blip>
          <a:srcRect b="-4144" l="-5228" r="1083" t="0"/>
          <a:stretch/>
        </p:blipFill>
        <p:spPr>
          <a:xfrm>
            <a:off x="3671100" y="947075"/>
            <a:ext cx="5334900" cy="185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3"/>
          <p:cNvSpPr txBox="1"/>
          <p:nvPr/>
        </p:nvSpPr>
        <p:spPr>
          <a:xfrm>
            <a:off x="152400" y="762000"/>
            <a:ext cx="3765600" cy="4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Grade 6 Chinese Literacy: 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Mandarin Matrix: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CCSS/CLA standards, goal to develop fluent, independent readers. 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Stresses language through stories. 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Offers largely fictional texts ranging in topics in everyday life, ranging from travel, SEL, relating to others, science experiments, to Chinese culture.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Can turn on pinyin, read aloud features.</a:t>
            </a:r>
            <a:r>
              <a:rPr lang="en" sz="20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/>
              <a:t> </a:t>
            </a:r>
            <a:endParaRPr sz="2000"/>
          </a:p>
        </p:txBody>
      </p:sp>
      <p:pic>
        <p:nvPicPr>
          <p:cNvPr id="183" name="Google Shape;18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9475" y="2916450"/>
            <a:ext cx="2002550" cy="19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3475" y="3156525"/>
            <a:ext cx="2860600" cy="70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